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sldIdLst>
    <p:sldId id="320" r:id="rId2"/>
    <p:sldId id="322" r:id="rId3"/>
    <p:sldId id="323" r:id="rId4"/>
    <p:sldId id="329" r:id="rId5"/>
    <p:sldId id="325" r:id="rId6"/>
    <p:sldId id="327" r:id="rId7"/>
    <p:sldId id="326" r:id="rId8"/>
    <p:sldId id="305" r:id="rId9"/>
    <p:sldId id="307" r:id="rId10"/>
    <p:sldId id="308" r:id="rId11"/>
    <p:sldId id="319" r:id="rId12"/>
    <p:sldId id="306" r:id="rId13"/>
    <p:sldId id="330" r:id="rId14"/>
    <p:sldId id="324" r:id="rId15"/>
    <p:sldId id="328" r:id="rId16"/>
  </p:sldIdLst>
  <p:sldSz cx="9144000" cy="6858000" type="screen4x3"/>
  <p:notesSz cx="6858000" cy="9144000"/>
  <p:embeddedFontLst>
    <p:embeddedFont>
      <p:font typeface="Arial Black" panose="020B0A04020102020204" pitchFamily="34" charset="0"/>
      <p:bold r:id="rId18"/>
    </p:embeddedFont>
    <p:embeddedFont>
      <p:font typeface="Aharoni" panose="02010803020104030203" pitchFamily="2" charset="-79"/>
      <p:bold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37" autoAdjust="0"/>
  </p:normalViewPr>
  <p:slideViewPr>
    <p:cSldViewPr>
      <p:cViewPr varScale="1">
        <p:scale>
          <a:sx n="55" d="100"/>
          <a:sy n="55" d="100"/>
        </p:scale>
        <p:origin x="-123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AA0D4-2CAE-49A1-8686-761D28072E5F}" type="datetimeFigureOut">
              <a:rPr lang="en-US" smtClean="0"/>
              <a:t>11/14/2014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6D72CE-F339-4D08-A181-19EFD0435D49}" type="slidenum">
              <a:rPr lang="en-US" smtClean="0"/>
              <a:t>‹#›</a:t>
            </a:fld>
            <a:endParaRPr lang="en-US"/>
          </a:p>
        </p:txBody>
      </p:sp>
    </p:spTree>
    <p:extLst>
      <p:ext uri="{BB962C8B-B14F-4D97-AF65-F5344CB8AC3E}">
        <p14:creationId xmlns:p14="http://schemas.microsoft.com/office/powerpoint/2010/main" val="174664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47E525-BF06-440C-966C-CFA27FD3CEC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69413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5774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15</a:t>
            </a:fld>
            <a:endParaRPr lang="en-US"/>
          </a:p>
        </p:txBody>
      </p:sp>
    </p:spTree>
    <p:extLst>
      <p:ext uri="{BB962C8B-B14F-4D97-AF65-F5344CB8AC3E}">
        <p14:creationId xmlns:p14="http://schemas.microsoft.com/office/powerpoint/2010/main" val="80545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6</a:t>
            </a:fld>
            <a:endParaRPr lang="en-US"/>
          </a:p>
        </p:txBody>
      </p:sp>
    </p:spTree>
    <p:extLst>
      <p:ext uri="{BB962C8B-B14F-4D97-AF65-F5344CB8AC3E}">
        <p14:creationId xmlns:p14="http://schemas.microsoft.com/office/powerpoint/2010/main" val="15699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7</a:t>
            </a:fld>
            <a:endParaRPr lang="en-US"/>
          </a:p>
        </p:txBody>
      </p:sp>
    </p:spTree>
    <p:extLst>
      <p:ext uri="{BB962C8B-B14F-4D97-AF65-F5344CB8AC3E}">
        <p14:creationId xmlns:p14="http://schemas.microsoft.com/office/powerpoint/2010/main" val="341906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8</a:t>
            </a:fld>
            <a:endParaRPr lang="en-US"/>
          </a:p>
        </p:txBody>
      </p:sp>
    </p:spTree>
    <p:extLst>
      <p:ext uri="{BB962C8B-B14F-4D97-AF65-F5344CB8AC3E}">
        <p14:creationId xmlns:p14="http://schemas.microsoft.com/office/powerpoint/2010/main" val="285774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9</a:t>
            </a:fld>
            <a:endParaRPr lang="en-US"/>
          </a:p>
        </p:txBody>
      </p:sp>
    </p:spTree>
    <p:extLst>
      <p:ext uri="{BB962C8B-B14F-4D97-AF65-F5344CB8AC3E}">
        <p14:creationId xmlns:p14="http://schemas.microsoft.com/office/powerpoint/2010/main" val="69850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t>10</a:t>
            </a:fld>
            <a:endParaRPr lang="en-US"/>
          </a:p>
        </p:txBody>
      </p:sp>
    </p:spTree>
    <p:extLst>
      <p:ext uri="{BB962C8B-B14F-4D97-AF65-F5344CB8AC3E}">
        <p14:creationId xmlns:p14="http://schemas.microsoft.com/office/powerpoint/2010/main" val="150974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09749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5774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706D72CE-F339-4D08-A181-19EFD0435D4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57744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gs>
            <a:gs pos="67000">
              <a:schemeClr val="bg1"/>
            </a:gs>
            <a:gs pos="100000">
              <a:schemeClr val="bg2">
                <a:lumMod val="25000"/>
              </a:schemeClr>
            </a:gs>
          </a:gsLst>
          <a:lin ang="5400000" scaled="0"/>
        </a:gra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6541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pic>
        <p:nvPicPr>
          <p:cNvPr id="8" name="Picture 6" descr="C:\Users\Steven\AppData\Local\Microsoft\Windows\Temporary Internet Files\Content.IE5\X7EW8Q4I\MC900382562[1].jp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2057400" cy="2057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0966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25296033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524000"/>
            <a:ext cx="6019800"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1592233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5437333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098" name="Picture 2" descr="C:\Users\Steven\AppData\Local\Microsoft\Windows\Temporary Internet Files\Content.IE5\X7EW8Q4I\MP900385256[1].jpg"/>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PastelsSmooth/>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noAutofit/>
          </a:bodyPr>
          <a:lstStyle>
            <a:lvl1pPr algn="l">
              <a:defRPr sz="4800" b="1" cap="all">
                <a:ln>
                  <a:solidFill>
                    <a:schemeClr val="bg1"/>
                  </a:solidFill>
                </a:ln>
                <a:solidFill>
                  <a:srgbClr val="002060"/>
                </a:solidFill>
                <a:effectLst>
                  <a:outerShdw blurRad="38100" dist="38100" dir="2700000" algn="tl">
                    <a:srgbClr val="000000">
                      <a:alpha val="43137"/>
                    </a:srgbClr>
                  </a:outerShdw>
                </a:effectLst>
                <a:latin typeface="Arial Black" panose="020B0A040201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a:solidFill>
                  <a:schemeClr val="tx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5" name="Footer Placeholder 4"/>
          <p:cNvSpPr>
            <a:spLocks noGrp="1"/>
          </p:cNvSpPr>
          <p:nvPr>
            <p:ph type="ftr" sz="quarter" idx="11"/>
          </p:nvPr>
        </p:nvSpPr>
        <p:spPr/>
        <p:txBody>
          <a:bodyPr/>
          <a:lstStyle/>
          <a:p>
            <a:endParaRPr lang="en-US">
              <a:solidFill>
                <a:srgbClr val="EEECE1"/>
              </a:solidFill>
            </a:endParaRPr>
          </a:p>
        </p:txBody>
      </p:sp>
      <p:sp>
        <p:nvSpPr>
          <p:cNvPr id="6" name="Slide Number Placeholder 5"/>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pic>
        <p:nvPicPr>
          <p:cNvPr id="4102" name="Picture 6" descr="C:\Users\Steven\AppData\Local\Microsoft\Windows\Temporary Internet Files\Content.IE5\X7EW8Q4I\MC900382562[1].jp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0" y="0"/>
            <a:ext cx="2057400" cy="20574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131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27326633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8" name="Footer Placeholder 7"/>
          <p:cNvSpPr>
            <a:spLocks noGrp="1"/>
          </p:cNvSpPr>
          <p:nvPr>
            <p:ph type="ftr" sz="quarter" idx="11"/>
          </p:nvPr>
        </p:nvSpPr>
        <p:spPr/>
        <p:txBody>
          <a:bodyPr/>
          <a:lstStyle/>
          <a:p>
            <a:endParaRPr lang="en-US">
              <a:solidFill>
                <a:srgbClr val="EEECE1"/>
              </a:solidFill>
            </a:endParaRPr>
          </a:p>
        </p:txBody>
      </p:sp>
      <p:sp>
        <p:nvSpPr>
          <p:cNvPr id="9" name="Slide Number Placeholder 8"/>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7815048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4" name="Footer Placeholder 3"/>
          <p:cNvSpPr>
            <a:spLocks noGrp="1"/>
          </p:cNvSpPr>
          <p:nvPr>
            <p:ph type="ftr" sz="quarter" idx="11"/>
          </p:nvPr>
        </p:nvSpPr>
        <p:spPr/>
        <p:txBody>
          <a:bodyPr/>
          <a:lstStyle/>
          <a:p>
            <a:endParaRPr lang="en-US">
              <a:solidFill>
                <a:srgbClr val="EEECE1"/>
              </a:solidFill>
            </a:endParaRPr>
          </a:p>
        </p:txBody>
      </p:sp>
      <p:sp>
        <p:nvSpPr>
          <p:cNvPr id="5" name="Slide Number Placeholder 4"/>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7802230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3" name="Footer Placeholder 2"/>
          <p:cNvSpPr>
            <a:spLocks noGrp="1"/>
          </p:cNvSpPr>
          <p:nvPr>
            <p:ph type="ftr" sz="quarter" idx="11"/>
          </p:nvPr>
        </p:nvSpPr>
        <p:spPr/>
        <p:txBody>
          <a:bodyPr/>
          <a:lstStyle/>
          <a:p>
            <a:endParaRPr lang="en-US">
              <a:solidFill>
                <a:srgbClr val="EEECE1"/>
              </a:solidFill>
            </a:endParaRPr>
          </a:p>
        </p:txBody>
      </p:sp>
      <p:sp>
        <p:nvSpPr>
          <p:cNvPr id="4" name="Slide Number Placeholder 3"/>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9843799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629400" cy="1162050"/>
          </a:xfrm>
        </p:spPr>
        <p:txBody>
          <a:bodyPr anchor="b"/>
          <a:lstStyle>
            <a:lvl1pPr algn="l">
              <a:defRPr sz="44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14611531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6" name="Footer Placeholder 5"/>
          <p:cNvSpPr>
            <a:spLocks noGrp="1"/>
          </p:cNvSpPr>
          <p:nvPr>
            <p:ph type="ftr" sz="quarter" idx="11"/>
          </p:nvPr>
        </p:nvSpPr>
        <p:spPr/>
        <p:txBody>
          <a:bodyPr/>
          <a:lstStyle/>
          <a:p>
            <a:endParaRPr lang="en-US">
              <a:solidFill>
                <a:srgbClr val="EEECE1"/>
              </a:solidFill>
            </a:endParaRPr>
          </a:p>
        </p:txBody>
      </p:sp>
      <p:sp>
        <p:nvSpPr>
          <p:cNvPr id="7" name="Slide Number Placeholder 6"/>
          <p:cNvSpPr>
            <a:spLocks noGrp="1"/>
          </p:cNvSpPr>
          <p:nvPr>
            <p:ph type="sldNum" sz="quarter" idx="12"/>
          </p:nvPr>
        </p:nvSpPr>
        <p:spPr/>
        <p:txBody>
          <a:bodyPr/>
          <a:lstStyle/>
          <a:p>
            <a:fld id="{AC3B831D-616C-4A17-8B3F-D652F8924335}" type="slidenum">
              <a:rPr lang="en-US" smtClean="0">
                <a:solidFill>
                  <a:srgbClr val="EEECE1"/>
                </a:solidFill>
              </a:rPr>
              <a:pPr/>
              <a:t>‹#›</a:t>
            </a:fld>
            <a:endParaRPr lang="en-US">
              <a:solidFill>
                <a:srgbClr val="EEECE1"/>
              </a:solidFill>
            </a:endParaRPr>
          </a:p>
        </p:txBody>
      </p:sp>
    </p:spTree>
    <p:extLst>
      <p:ext uri="{BB962C8B-B14F-4D97-AF65-F5344CB8AC3E}">
        <p14:creationId xmlns:p14="http://schemas.microsoft.com/office/powerpoint/2010/main" val="37670305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gs>
            <a:gs pos="79000">
              <a:schemeClr val="bg1"/>
            </a:gs>
            <a:gs pos="100000">
              <a:schemeClr val="bg2">
                <a:lumMod val="25000"/>
              </a:schemeClr>
            </a:gs>
          </a:gsLst>
          <a:lin ang="5400000" scaled="0"/>
        </a:gradFill>
        <a:effectLst/>
      </p:bgPr>
    </p:bg>
    <p:spTree>
      <p:nvGrpSpPr>
        <p:cNvPr id="1" name=""/>
        <p:cNvGrpSpPr/>
        <p:nvPr/>
      </p:nvGrpSpPr>
      <p:grpSpPr>
        <a:xfrm>
          <a:off x="0" y="0"/>
          <a:ext cx="0" cy="0"/>
          <a:chOff x="0" y="0"/>
          <a:chExt cx="0" cy="0"/>
        </a:xfrm>
      </p:grpSpPr>
      <p:pic>
        <p:nvPicPr>
          <p:cNvPr id="3076" name="Picture 4" descr="C:\Users\Steven\AppData\Local\Microsoft\Windows\Temporary Internet Files\Content.IE5\XJOPTHOC\MP900387641[1].jpg"/>
          <p:cNvPicPr>
            <a:picLocks noChangeAspect="1" noChangeArrowheads="1"/>
          </p:cNvPicPr>
          <p:nvPr userDrawn="1"/>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l="3704" t="2700" r="3496" b="2730"/>
          <a:stretch/>
        </p:blipFill>
        <p:spPr bwMode="auto">
          <a:xfrm rot="16200000">
            <a:off x="3837367" y="-3858836"/>
            <a:ext cx="1460684" cy="91525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524000" y="274638"/>
            <a:ext cx="71628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A16A8AA-1B41-4E96-A3A8-59FA02C1F281}" type="datetimeFigureOut">
              <a:rPr lang="en-US" smtClean="0">
                <a:solidFill>
                  <a:srgbClr val="EEECE1"/>
                </a:solidFill>
              </a:rPr>
              <a:pPr/>
              <a:t>11/14/2014</a:t>
            </a:fld>
            <a:endParaRPr lang="en-US">
              <a:solidFill>
                <a:srgbClr val="EEECE1"/>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a:solidFill>
                <a:srgbClr val="EEECE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fld id="{AC3B831D-616C-4A17-8B3F-D652F8924335}" type="slidenum">
              <a:rPr lang="en-US" smtClean="0">
                <a:solidFill>
                  <a:srgbClr val="EEECE1"/>
                </a:solidFill>
              </a:rPr>
              <a:pPr/>
              <a:t>‹#›</a:t>
            </a:fld>
            <a:endParaRPr lang="en-US">
              <a:solidFill>
                <a:srgbClr val="EEECE1"/>
              </a:solidFill>
            </a:endParaRPr>
          </a:p>
        </p:txBody>
      </p:sp>
      <p:pic>
        <p:nvPicPr>
          <p:cNvPr id="3074" name="Picture 2" descr="C:\Users\Steven\AppData\Local\Microsoft\Windows\Temporary Internet Files\Content.IE5\4O81FVFT\MC900065565[1].gif"/>
          <p:cNvPicPr>
            <a:picLocks noChangeAspect="1" noChangeArrowheads="1"/>
          </p:cNvPicPr>
          <p:nvPr userDrawn="1"/>
        </p:nvPicPr>
        <p:blipFill>
          <a:blip r:embed="rId14">
            <a:extLst>
              <a:ext uri="{BEBA8EAE-BF5A-486C-A8C5-ECC9F3942E4B}">
                <a14:imgProps xmlns:a14="http://schemas.microsoft.com/office/drawing/2010/main">
                  <a14:imgLayer r:embed="rId1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39185" y="1447800"/>
            <a:ext cx="5715000" cy="952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Steven\AppData\Local\Microsoft\Windows\Temporary Internet Files\Content.IE5\X7EW8Q4I\MC900382562[1].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14502" b="9872"/>
          <a:stretch/>
        </p:blipFill>
        <p:spPr bwMode="auto">
          <a:xfrm>
            <a:off x="-22140" y="-12885"/>
            <a:ext cx="2057400" cy="155593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901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800" kern="120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ysClr val="windowText" lastClr="000000"/>
                </a:solidFill>
              </a:rPr>
              <a:t>The New Testament </a:t>
            </a:r>
            <a:r>
              <a:rPr lang="en-US" sz="7200" dirty="0" smtClean="0">
                <a:solidFill>
                  <a:srgbClr val="C00000"/>
                </a:solidFill>
                <a:effectLst>
                  <a:outerShdw blurRad="38100" dist="38100" dir="2700000" algn="tl">
                    <a:srgbClr val="000000">
                      <a:alpha val="43137"/>
                    </a:srgbClr>
                  </a:outerShdw>
                  <a:reflection blurRad="6350" stA="60000" endA="900" endPos="58000" dir="5400000" sy="-100000" algn="bl" rotWithShape="0"/>
                </a:effectLst>
              </a:rPr>
              <a:t>IS</a:t>
            </a:r>
            <a:r>
              <a:rPr lang="en-US" sz="7200" dirty="0" smtClean="0">
                <a:effectLst>
                  <a:outerShdw blurRad="38100" dist="38100" dir="2700000" algn="tl">
                    <a:srgbClr val="000000">
                      <a:alpha val="43137"/>
                    </a:srgbClr>
                  </a:outerShdw>
                  <a:reflection blurRad="6350" stA="60000" endA="900" endPos="58000" dir="5400000" sy="-100000" algn="bl" rotWithShape="0"/>
                </a:effectLst>
              </a:rPr>
              <a:t> </a:t>
            </a:r>
            <a:r>
              <a:rPr lang="en-US" sz="7200" dirty="0" smtClean="0">
                <a:solidFill>
                  <a:srgbClr val="C00000"/>
                </a:solidFill>
                <a:effectLst>
                  <a:outerShdw blurRad="38100" dist="38100" dir="2700000" algn="tl">
                    <a:srgbClr val="000000">
                      <a:alpha val="43137"/>
                    </a:srgbClr>
                  </a:outerShdw>
                  <a:reflection blurRad="6350" stA="60000" endA="900" endPos="58000" dir="5400000" sy="-100000" algn="bl" rotWithShape="0"/>
                </a:effectLst>
              </a:rPr>
              <a:t>A PATTERN</a:t>
            </a:r>
            <a:endParaRPr lang="en-US" sz="7200" dirty="0">
              <a:solidFill>
                <a:srgbClr val="C00000"/>
              </a:solidFill>
              <a:effectLst>
                <a:outerShdw blurRad="38100" dist="38100" dir="2700000" algn="tl">
                  <a:srgbClr val="000000">
                    <a:alpha val="43137"/>
                  </a:srgbClr>
                </a:outerShdw>
                <a:reflection blurRad="6350" stA="60000" endA="900" endPos="58000" dir="5400000" sy="-100000" algn="bl" rotWithShape="0"/>
              </a:effectLst>
            </a:endParaRPr>
          </a:p>
        </p:txBody>
      </p:sp>
      <p:sp>
        <p:nvSpPr>
          <p:cNvPr id="3" name="Subtitle 2"/>
          <p:cNvSpPr>
            <a:spLocks noGrp="1"/>
          </p:cNvSpPr>
          <p:nvPr>
            <p:ph type="subTitle" idx="1"/>
          </p:nvPr>
        </p:nvSpPr>
        <p:spPr>
          <a:xfrm>
            <a:off x="1371600" y="4038600"/>
            <a:ext cx="6400800" cy="1600200"/>
          </a:xfrm>
        </p:spPr>
        <p:txBody>
          <a:bodyPr/>
          <a:lstStyle/>
          <a:p>
            <a:r>
              <a:rPr lang="en-US" dirty="0"/>
              <a:t>For </a:t>
            </a:r>
            <a:r>
              <a:rPr lang="en-US" dirty="0" smtClean="0"/>
              <a:t>the </a:t>
            </a:r>
            <a:r>
              <a:rPr lang="en-US" b="1" dirty="0">
                <a:solidFill>
                  <a:srgbClr val="92D050"/>
                </a:solidFill>
              </a:rPr>
              <a:t>Organization</a:t>
            </a:r>
            <a:r>
              <a:rPr lang="en-US" dirty="0"/>
              <a:t> of </a:t>
            </a:r>
            <a:r>
              <a:rPr lang="en-US"/>
              <a:t>the </a:t>
            </a:r>
            <a:r>
              <a:rPr lang="en-US" smtClean="0"/>
              <a:t>Church</a:t>
            </a:r>
            <a:endParaRPr lang="en-US" dirty="0">
              <a:solidFill>
                <a:schemeClr val="tx2">
                  <a:lumMod val="75000"/>
                </a:schemeClr>
              </a:solidFill>
            </a:endParaRPr>
          </a:p>
        </p:txBody>
      </p:sp>
      <p:sp>
        <p:nvSpPr>
          <p:cNvPr id="5" name="TextBox 4"/>
          <p:cNvSpPr txBox="1"/>
          <p:nvPr/>
        </p:nvSpPr>
        <p:spPr>
          <a:xfrm>
            <a:off x="0" y="6488668"/>
            <a:ext cx="735971" cy="369332"/>
          </a:xfrm>
          <a:prstGeom prst="rect">
            <a:avLst/>
          </a:prstGeom>
          <a:noFill/>
        </p:spPr>
        <p:txBody>
          <a:bodyPr wrap="none" rtlCol="0">
            <a:spAutoFit/>
          </a:bodyPr>
          <a:lstStyle/>
          <a:p>
            <a:r>
              <a:rPr lang="en-US" dirty="0" smtClean="0">
                <a:solidFill>
                  <a:srgbClr val="1F497D">
                    <a:lumMod val="40000"/>
                    <a:lumOff val="60000"/>
                  </a:srgbClr>
                </a:solidFill>
              </a:rPr>
              <a:t>Part </a:t>
            </a:r>
            <a:r>
              <a:rPr lang="en-US" dirty="0">
                <a:solidFill>
                  <a:srgbClr val="1F497D">
                    <a:lumMod val="40000"/>
                    <a:lumOff val="60000"/>
                  </a:srgbClr>
                </a:solidFill>
              </a:rPr>
              <a:t>9</a:t>
            </a:r>
          </a:p>
        </p:txBody>
      </p:sp>
    </p:spTree>
    <p:extLst>
      <p:ext uri="{BB962C8B-B14F-4D97-AF65-F5344CB8AC3E}">
        <p14:creationId xmlns:p14="http://schemas.microsoft.com/office/powerpoint/2010/main" val="1382423863"/>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McManus</a:t>
            </a:r>
            <a:br>
              <a:rPr lang="en-US" dirty="0" smtClean="0"/>
            </a:br>
            <a:r>
              <a:rPr lang="en-US" sz="2000" dirty="0" smtClean="0">
                <a:ln>
                  <a:noFill/>
                </a:ln>
                <a:solidFill>
                  <a:schemeClr val="tx1"/>
                </a:solidFill>
                <a:effectLst/>
              </a:rPr>
              <a:t>(spokesman for National Center for Family-Integrated Churches)</a:t>
            </a:r>
            <a:endParaRPr lang="en-US" sz="2000" dirty="0">
              <a:ln>
                <a:noFill/>
              </a:ln>
              <a:solidFill>
                <a:schemeClr val="tx1"/>
              </a:solidFill>
              <a:effectLst/>
            </a:endParaRPr>
          </a:p>
        </p:txBody>
      </p:sp>
      <p:sp>
        <p:nvSpPr>
          <p:cNvPr id="3" name="Content Placeholder 2"/>
          <p:cNvSpPr>
            <a:spLocks noGrp="1"/>
          </p:cNvSpPr>
          <p:nvPr>
            <p:ph idx="1"/>
          </p:nvPr>
        </p:nvSpPr>
        <p:spPr>
          <a:xfrm>
            <a:off x="457200" y="1600200"/>
            <a:ext cx="8229600" cy="5105400"/>
          </a:xfrm>
          <a:solidFill>
            <a:schemeClr val="bg2">
              <a:lumMod val="2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3600" dirty="0" smtClean="0">
                <a:solidFill>
                  <a:schemeClr val="bg1"/>
                </a:solidFill>
              </a:rPr>
              <a:t>“The inherent result of youth groups is that teenagers in the church are focused on their peers, not their parents or their preachers. It is a foreign sociology that leads to immaturity, a greater likelihood of sexual activity, drug experimentation, and a rejection of the authority of the word of God</a:t>
            </a:r>
            <a:r>
              <a:rPr lang="en-US" sz="3600" dirty="0">
                <a:solidFill>
                  <a:schemeClr val="bg1"/>
                </a:solidFill>
              </a:rPr>
              <a:t>. Proverbs 13:20 says, ‘He who walks with wise men will be wise</a:t>
            </a:r>
            <a:r>
              <a:rPr lang="en-US" sz="3600" dirty="0" smtClean="0">
                <a:solidFill>
                  <a:schemeClr val="bg1"/>
                </a:solidFill>
              </a:rPr>
              <a:t>, </a:t>
            </a:r>
            <a:r>
              <a:rPr lang="en-US" sz="3600" dirty="0">
                <a:solidFill>
                  <a:schemeClr val="bg1"/>
                </a:solidFill>
              </a:rPr>
              <a:t>but </a:t>
            </a:r>
            <a:r>
              <a:rPr lang="en-US" sz="3600" dirty="0" smtClean="0">
                <a:solidFill>
                  <a:schemeClr val="bg1"/>
                </a:solidFill>
              </a:rPr>
              <a:t>the…</a:t>
            </a:r>
          </a:p>
        </p:txBody>
      </p:sp>
    </p:spTree>
    <p:extLst>
      <p:ext uri="{BB962C8B-B14F-4D97-AF65-F5344CB8AC3E}">
        <p14:creationId xmlns:p14="http://schemas.microsoft.com/office/powerpoint/2010/main" val="251853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Adam McManus</a:t>
            </a:r>
            <a:br>
              <a:rPr lang="en-US" dirty="0" smtClean="0"/>
            </a:br>
            <a:r>
              <a:rPr lang="en-US" sz="2000" dirty="0" smtClean="0">
                <a:ln>
                  <a:noFill/>
                </a:ln>
                <a:solidFill>
                  <a:schemeClr val="tx1"/>
                </a:solidFill>
                <a:effectLst/>
              </a:rPr>
              <a:t>(spokesman for National Center for Family-Integrated Churches)</a:t>
            </a:r>
            <a:endParaRPr lang="en-US" sz="2000" dirty="0">
              <a:ln>
                <a:noFill/>
              </a:ln>
              <a:solidFill>
                <a:schemeClr val="tx1"/>
              </a:solidFill>
              <a:effectLst/>
            </a:endParaRPr>
          </a:p>
        </p:txBody>
      </p:sp>
      <p:sp>
        <p:nvSpPr>
          <p:cNvPr id="3" name="Content Placeholder 2"/>
          <p:cNvSpPr>
            <a:spLocks noGrp="1"/>
          </p:cNvSpPr>
          <p:nvPr>
            <p:ph idx="1"/>
          </p:nvPr>
        </p:nvSpPr>
        <p:spPr>
          <a:xfrm>
            <a:off x="457200" y="1600200"/>
            <a:ext cx="8229600" cy="5105400"/>
          </a:xfrm>
          <a:solidFill>
            <a:schemeClr val="bg2">
              <a:lumMod val="2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3600" dirty="0" smtClean="0">
                <a:solidFill>
                  <a:schemeClr val="bg1"/>
                </a:solidFill>
              </a:rPr>
              <a:t>…companion of fools will suffer harm.’ The result is that the youth stumble,  they cannot see beyond their noses, and spiritual adolescence is prolonged well into adulthood. It is crippling the body of Christ. That is why it is time to return to the biblical paradigm and throw out the youth group structure entirely.”</a:t>
            </a:r>
          </a:p>
          <a:p>
            <a:pPr marL="0" indent="0" algn="r">
              <a:buNone/>
            </a:pPr>
            <a:r>
              <a:rPr lang="en-US" sz="3600" dirty="0" smtClean="0">
                <a:solidFill>
                  <a:schemeClr val="bg1"/>
                </a:solidFill>
              </a:rPr>
              <a:t>(</a:t>
            </a:r>
            <a:r>
              <a:rPr lang="en-US" sz="2800" dirty="0">
                <a:solidFill>
                  <a:schemeClr val="bg1"/>
                </a:solidFill>
              </a:rPr>
              <a:t>Q</a:t>
            </a:r>
            <a:r>
              <a:rPr lang="en-US" sz="2800" dirty="0" smtClean="0">
                <a:solidFill>
                  <a:schemeClr val="bg1"/>
                </a:solidFill>
              </a:rPr>
              <a:t>uoted in </a:t>
            </a:r>
            <a:r>
              <a:rPr lang="en-US" sz="2800" i="1" dirty="0" smtClean="0">
                <a:solidFill>
                  <a:schemeClr val="bg1"/>
                </a:solidFill>
              </a:rPr>
              <a:t>The Gospel Teacher </a:t>
            </a:r>
            <a:r>
              <a:rPr lang="en-US" sz="2800" dirty="0">
                <a:solidFill>
                  <a:schemeClr val="bg1"/>
                </a:solidFill>
              </a:rPr>
              <a:t>Vol. XLIV, NO </a:t>
            </a:r>
            <a:r>
              <a:rPr lang="en-US" sz="2800" dirty="0" smtClean="0">
                <a:solidFill>
                  <a:schemeClr val="bg1"/>
                </a:solidFill>
              </a:rPr>
              <a:t>49)</a:t>
            </a:r>
            <a:endParaRPr lang="en-US" sz="2800" i="1" dirty="0">
              <a:solidFill>
                <a:schemeClr val="bg1"/>
              </a:solidFill>
            </a:endParaRPr>
          </a:p>
        </p:txBody>
      </p:sp>
    </p:spTree>
    <p:extLst>
      <p:ext uri="{BB962C8B-B14F-4D97-AF65-F5344CB8AC3E}">
        <p14:creationId xmlns:p14="http://schemas.microsoft.com/office/powerpoint/2010/main" val="66341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Striking Against The Revealed Pattern</a:t>
            </a:r>
            <a:endParaRPr lang="en-US" dirty="0"/>
          </a:p>
        </p:txBody>
      </p:sp>
      <p:sp>
        <p:nvSpPr>
          <p:cNvPr id="4" name="Text Placeholder 3"/>
          <p:cNvSpPr>
            <a:spLocks noGrp="1"/>
          </p:cNvSpPr>
          <p:nvPr>
            <p:ph type="body" idx="1"/>
          </p:nvPr>
        </p:nvSpPr>
        <p:spPr/>
        <p:txBody>
          <a:bodyPr/>
          <a:lstStyle/>
          <a:p>
            <a:r>
              <a:rPr lang="en-US" dirty="0" smtClean="0"/>
              <a:t>Gospel Design</a:t>
            </a:r>
            <a:endParaRPr lang="en-US" dirty="0"/>
          </a:p>
        </p:txBody>
      </p:sp>
      <p:sp>
        <p:nvSpPr>
          <p:cNvPr id="3" name="Content Placeholder 2"/>
          <p:cNvSpPr>
            <a:spLocks noGrp="1"/>
          </p:cNvSpPr>
          <p:nvPr>
            <p:ph sz="half" idx="2"/>
          </p:nvPr>
        </p:nvSpPr>
        <p:spPr>
          <a:xfrm>
            <a:off x="457200" y="2174874"/>
            <a:ext cx="4191000" cy="4530725"/>
          </a:xfrm>
        </p:spPr>
        <p:style>
          <a:lnRef idx="3">
            <a:schemeClr val="lt1"/>
          </a:lnRef>
          <a:fillRef idx="1">
            <a:schemeClr val="dk1"/>
          </a:fillRef>
          <a:effectRef idx="1">
            <a:schemeClr val="dk1"/>
          </a:effectRef>
          <a:fontRef idx="minor">
            <a:schemeClr val="lt1"/>
          </a:fontRef>
        </p:style>
        <p:txBody>
          <a:bodyPr>
            <a:normAutofit lnSpcReduction="10000"/>
          </a:bodyPr>
          <a:lstStyle/>
          <a:p>
            <a:r>
              <a:rPr lang="en-US" sz="2800" dirty="0"/>
              <a:t>The worship of the </a:t>
            </a:r>
            <a:r>
              <a:rPr lang="en-US" sz="2800" dirty="0" smtClean="0"/>
              <a:t>church</a:t>
            </a:r>
          </a:p>
          <a:p>
            <a:pPr lvl="1"/>
            <a:r>
              <a:rPr lang="en-US" sz="2400" dirty="0" smtClean="0"/>
              <a:t>Spirit and truth</a:t>
            </a:r>
            <a:endParaRPr lang="en-US" sz="2400" dirty="0"/>
          </a:p>
          <a:p>
            <a:r>
              <a:rPr lang="en-US" sz="2800" dirty="0"/>
              <a:t>The mission of the </a:t>
            </a:r>
            <a:r>
              <a:rPr lang="en-US" sz="2800" dirty="0" smtClean="0"/>
              <a:t>church</a:t>
            </a:r>
          </a:p>
          <a:p>
            <a:pPr lvl="1"/>
            <a:r>
              <a:rPr lang="en-US" sz="2400" dirty="0" smtClean="0"/>
              <a:t>Preach/teach</a:t>
            </a:r>
          </a:p>
          <a:p>
            <a:pPr lvl="1"/>
            <a:r>
              <a:rPr lang="en-US" sz="2400" dirty="0" smtClean="0"/>
              <a:t>Limited benevolence</a:t>
            </a:r>
            <a:endParaRPr lang="en-US" sz="2400" dirty="0"/>
          </a:p>
          <a:p>
            <a:r>
              <a:rPr lang="en-US" sz="2800" dirty="0"/>
              <a:t>The organization of the local </a:t>
            </a:r>
            <a:r>
              <a:rPr lang="en-US" sz="2800" dirty="0" smtClean="0"/>
              <a:t>church</a:t>
            </a:r>
          </a:p>
          <a:p>
            <a:pPr lvl="1"/>
            <a:r>
              <a:rPr lang="en-US" sz="2400" dirty="0" smtClean="0"/>
              <a:t>Elders over local church</a:t>
            </a:r>
            <a:endParaRPr lang="en-US" sz="2400" dirty="0"/>
          </a:p>
        </p:txBody>
      </p:sp>
      <p:sp>
        <p:nvSpPr>
          <p:cNvPr id="5" name="Text Placeholder 4"/>
          <p:cNvSpPr>
            <a:spLocks noGrp="1"/>
          </p:cNvSpPr>
          <p:nvPr>
            <p:ph type="body" sz="quarter" idx="3"/>
          </p:nvPr>
        </p:nvSpPr>
        <p:spPr/>
        <p:txBody>
          <a:bodyPr>
            <a:normAutofit/>
          </a:bodyPr>
          <a:lstStyle/>
          <a:p>
            <a:r>
              <a:rPr lang="en-US" dirty="0" smtClean="0"/>
              <a:t>Man’s Innovations</a:t>
            </a:r>
            <a:endParaRPr lang="en-US" dirty="0"/>
          </a:p>
        </p:txBody>
      </p:sp>
      <p:sp>
        <p:nvSpPr>
          <p:cNvPr id="6" name="Content Placeholder 5"/>
          <p:cNvSpPr>
            <a:spLocks noGrp="1"/>
          </p:cNvSpPr>
          <p:nvPr>
            <p:ph sz="quarter" idx="4"/>
          </p:nvPr>
        </p:nvSpPr>
        <p:spPr>
          <a:xfrm>
            <a:off x="4645025" y="2174875"/>
            <a:ext cx="4041775" cy="4530726"/>
          </a:xfrm>
        </p:spPr>
        <p:style>
          <a:lnRef idx="3">
            <a:schemeClr val="lt1"/>
          </a:lnRef>
          <a:fillRef idx="1">
            <a:schemeClr val="accent2"/>
          </a:fillRef>
          <a:effectRef idx="1">
            <a:schemeClr val="accent2"/>
          </a:effectRef>
          <a:fontRef idx="minor">
            <a:schemeClr val="lt1"/>
          </a:fontRef>
        </p:style>
        <p:txBody>
          <a:bodyPr>
            <a:noAutofit/>
          </a:bodyPr>
          <a:lstStyle/>
          <a:p>
            <a:r>
              <a:rPr lang="en-US" sz="2800" dirty="0" smtClean="0"/>
              <a:t>Institutional</a:t>
            </a:r>
          </a:p>
          <a:p>
            <a:pPr lvl="1"/>
            <a:r>
              <a:rPr lang="en-US" sz="2600" b="1" dirty="0" smtClean="0"/>
              <a:t>Churches sending funds to institutions to do a work (missionary, benevolent, edification)</a:t>
            </a:r>
          </a:p>
          <a:p>
            <a:pPr lvl="1"/>
            <a:r>
              <a:rPr lang="en-US" sz="2600" b="1" dirty="0" smtClean="0"/>
              <a:t>Churches sending funds to a church (sponsoring church)</a:t>
            </a:r>
            <a:endParaRPr lang="en-US" sz="2600" b="1" dirty="0"/>
          </a:p>
        </p:txBody>
      </p:sp>
    </p:spTree>
    <p:extLst>
      <p:ext uri="{BB962C8B-B14F-4D97-AF65-F5344CB8AC3E}">
        <p14:creationId xmlns:p14="http://schemas.microsoft.com/office/powerpoint/2010/main" val="271981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876800" y="2590800"/>
            <a:ext cx="3733800" cy="411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smtClean="0"/>
              <a:t>Eldership</a:t>
            </a:r>
            <a:r>
              <a:rPr lang="en-US" sz="2800" dirty="0" smtClean="0"/>
              <a:t/>
            </a:r>
            <a:br>
              <a:rPr lang="en-US" sz="2800" dirty="0" smtClean="0"/>
            </a:br>
            <a:r>
              <a:rPr lang="en-US" sz="2800" dirty="0" smtClean="0"/>
              <a:t>(two or more men)</a:t>
            </a:r>
            <a:endParaRPr lang="en-US" sz="2800" dirty="0"/>
          </a:p>
        </p:txBody>
      </p:sp>
      <p:sp>
        <p:nvSpPr>
          <p:cNvPr id="2" name="Title 1"/>
          <p:cNvSpPr>
            <a:spLocks noGrp="1"/>
          </p:cNvSpPr>
          <p:nvPr>
            <p:ph type="title"/>
          </p:nvPr>
        </p:nvSpPr>
        <p:spPr/>
        <p:txBody>
          <a:bodyPr>
            <a:prstTxWarp prst="textPlain">
              <a:avLst/>
            </a:prstTxWarp>
          </a:bodyPr>
          <a:lstStyle/>
          <a:p>
            <a:r>
              <a:rPr lang="en-US" b="1" spc="300" dirty="0" smtClean="0">
                <a:ln w="11430" cmpd="sng">
                  <a:solidFill>
                    <a:schemeClr val="accent1">
                      <a:tint val="10000"/>
                    </a:schemeClr>
                  </a:solidFill>
                  <a:prstDash val="solid"/>
                  <a:miter lim="800000"/>
                </a:ln>
                <a:gradFill flip="none" rotWithShape="1">
                  <a:gsLst>
                    <a:gs pos="10000">
                      <a:schemeClr val="accent1">
                        <a:tint val="83000"/>
                        <a:shade val="100000"/>
                        <a:satMod val="200000"/>
                      </a:schemeClr>
                    </a:gs>
                    <a:gs pos="75000">
                      <a:schemeClr val="tx1"/>
                    </a:gs>
                  </a:gsLst>
                  <a:lin ang="8100000" scaled="1"/>
                  <a:tileRect/>
                </a:gradFill>
                <a:effectLst>
                  <a:glow rad="101600">
                    <a:schemeClr val="accent3">
                      <a:satMod val="175000"/>
                      <a:alpha val="40000"/>
                    </a:schemeClr>
                  </a:glow>
                </a:effectLst>
              </a:rPr>
              <a:t>The </a:t>
            </a:r>
            <a:r>
              <a:rPr lang="en-US" b="1" spc="300" dirty="0" smtClean="0">
                <a:ln w="11430" cmpd="sng">
                  <a:solidFill>
                    <a:schemeClr val="accent1">
                      <a:tint val="10000"/>
                    </a:schemeClr>
                  </a:solidFill>
                  <a:prstDash val="solid"/>
                  <a:miter lim="800000"/>
                </a:ln>
                <a:gradFill flip="none" rotWithShape="1">
                  <a:gsLst>
                    <a:gs pos="10000">
                      <a:schemeClr val="accent1">
                        <a:tint val="83000"/>
                        <a:shade val="100000"/>
                        <a:satMod val="200000"/>
                      </a:schemeClr>
                    </a:gs>
                    <a:gs pos="75000">
                      <a:schemeClr val="tx1"/>
                    </a:gs>
                  </a:gsLst>
                  <a:lin ang="8100000" scaled="1"/>
                  <a:tileRect/>
                </a:gradFill>
                <a:effectLst>
                  <a:glow rad="101600">
                    <a:schemeClr val="accent3">
                      <a:satMod val="175000"/>
                      <a:alpha val="40000"/>
                    </a:schemeClr>
                  </a:glow>
                </a:effectLst>
              </a:rPr>
              <a:t>Revealed </a:t>
            </a:r>
            <a:r>
              <a:rPr lang="en-US" b="1" spc="300" dirty="0" smtClean="0">
                <a:ln w="11430" cmpd="sng">
                  <a:solidFill>
                    <a:schemeClr val="accent1">
                      <a:tint val="10000"/>
                    </a:schemeClr>
                  </a:solidFill>
                  <a:prstDash val="solid"/>
                  <a:miter lim="800000"/>
                </a:ln>
                <a:gradFill flip="none" rotWithShape="1">
                  <a:gsLst>
                    <a:gs pos="10000">
                      <a:schemeClr val="accent1">
                        <a:tint val="83000"/>
                        <a:shade val="100000"/>
                        <a:satMod val="200000"/>
                      </a:schemeClr>
                    </a:gs>
                    <a:gs pos="75000">
                      <a:schemeClr val="tx1"/>
                    </a:gs>
                  </a:gsLst>
                  <a:lin ang="8100000" scaled="1"/>
                  <a:tileRect/>
                </a:gradFill>
                <a:effectLst>
                  <a:glow rad="101600">
                    <a:schemeClr val="accent3">
                      <a:satMod val="175000"/>
                      <a:alpha val="40000"/>
                    </a:schemeClr>
                  </a:glow>
                </a:effectLst>
              </a:rPr>
              <a:t>PATTERN</a:t>
            </a:r>
            <a:endParaRPr lang="en-US" b="1" spc="300" dirty="0">
              <a:ln w="11430" cmpd="sng">
                <a:solidFill>
                  <a:schemeClr val="accent1">
                    <a:tint val="10000"/>
                  </a:schemeClr>
                </a:solidFill>
                <a:prstDash val="solid"/>
                <a:miter lim="800000"/>
              </a:ln>
              <a:gradFill flip="none" rotWithShape="1">
                <a:gsLst>
                  <a:gs pos="10000">
                    <a:schemeClr val="accent1">
                      <a:tint val="83000"/>
                      <a:shade val="100000"/>
                      <a:satMod val="200000"/>
                    </a:schemeClr>
                  </a:gs>
                  <a:gs pos="75000">
                    <a:schemeClr val="tx1"/>
                  </a:gs>
                </a:gsLst>
                <a:lin ang="8100000" scaled="1"/>
                <a:tileRect/>
              </a:gradFill>
              <a:effectLst>
                <a:glow rad="101600">
                  <a:schemeClr val="accent3">
                    <a:satMod val="175000"/>
                    <a:alpha val="40000"/>
                  </a:schemeClr>
                </a:glow>
              </a:effectLst>
            </a:endParaRPr>
          </a:p>
        </p:txBody>
      </p:sp>
      <p:sp>
        <p:nvSpPr>
          <p:cNvPr id="4" name="Text Placeholder 3"/>
          <p:cNvSpPr>
            <a:spLocks noGrp="1"/>
          </p:cNvSpPr>
          <p:nvPr>
            <p:ph type="body" idx="1"/>
          </p:nvPr>
        </p:nvSpPr>
        <p:spPr/>
        <p:txBody>
          <a:bodyPr/>
          <a:lstStyle/>
          <a:p>
            <a:r>
              <a:rPr lang="en-US" dirty="0" smtClean="0"/>
              <a:t>Gospel Design</a:t>
            </a:r>
            <a:endParaRPr lang="en-US" dirty="0"/>
          </a:p>
        </p:txBody>
      </p:sp>
      <p:sp>
        <p:nvSpPr>
          <p:cNvPr id="3" name="Content Placeholder 2"/>
          <p:cNvSpPr>
            <a:spLocks noGrp="1"/>
          </p:cNvSpPr>
          <p:nvPr>
            <p:ph sz="half" idx="2"/>
          </p:nvPr>
        </p:nvSpPr>
        <p:spPr>
          <a:xfrm>
            <a:off x="457200" y="2174874"/>
            <a:ext cx="4191000" cy="4530725"/>
          </a:xfrm>
        </p:spPr>
        <p:style>
          <a:lnRef idx="3">
            <a:schemeClr val="lt1"/>
          </a:lnRef>
          <a:fillRef idx="1">
            <a:schemeClr val="dk1"/>
          </a:fillRef>
          <a:effectRef idx="1">
            <a:schemeClr val="dk1"/>
          </a:effectRef>
          <a:fontRef idx="minor">
            <a:schemeClr val="lt1"/>
          </a:fontRef>
        </p:style>
        <p:txBody>
          <a:bodyPr>
            <a:normAutofit lnSpcReduction="10000"/>
          </a:bodyPr>
          <a:lstStyle/>
          <a:p>
            <a:r>
              <a:rPr lang="en-US" sz="2800" dirty="0"/>
              <a:t>The worship of the </a:t>
            </a:r>
            <a:r>
              <a:rPr lang="en-US" sz="2800" dirty="0" smtClean="0"/>
              <a:t>church</a:t>
            </a:r>
          </a:p>
          <a:p>
            <a:pPr lvl="1"/>
            <a:r>
              <a:rPr lang="en-US" sz="2400" dirty="0" smtClean="0"/>
              <a:t>Spirit and truth</a:t>
            </a:r>
            <a:endParaRPr lang="en-US" sz="2400" dirty="0"/>
          </a:p>
          <a:p>
            <a:r>
              <a:rPr lang="en-US" sz="2800" dirty="0"/>
              <a:t>The mission of the </a:t>
            </a:r>
            <a:r>
              <a:rPr lang="en-US" sz="2800" dirty="0" smtClean="0"/>
              <a:t>church</a:t>
            </a:r>
          </a:p>
          <a:p>
            <a:pPr lvl="1"/>
            <a:r>
              <a:rPr lang="en-US" sz="2400" dirty="0" smtClean="0"/>
              <a:t>Preach/teach</a:t>
            </a:r>
          </a:p>
          <a:p>
            <a:pPr lvl="1"/>
            <a:r>
              <a:rPr lang="en-US" sz="2400" dirty="0" smtClean="0"/>
              <a:t>Limited benevolence</a:t>
            </a:r>
            <a:endParaRPr lang="en-US" sz="2400" dirty="0"/>
          </a:p>
          <a:p>
            <a:r>
              <a:rPr lang="en-US" sz="2800" dirty="0"/>
              <a:t>The organization of the local </a:t>
            </a:r>
            <a:r>
              <a:rPr lang="en-US" sz="2800" dirty="0" smtClean="0"/>
              <a:t>church</a:t>
            </a:r>
          </a:p>
          <a:p>
            <a:pPr lvl="1"/>
            <a:r>
              <a:rPr lang="en-US" sz="2400" dirty="0" smtClean="0"/>
              <a:t>Elders over local church</a:t>
            </a:r>
            <a:endParaRPr lang="en-US" sz="2400" dirty="0"/>
          </a:p>
        </p:txBody>
      </p:sp>
      <p:sp>
        <p:nvSpPr>
          <p:cNvPr id="5" name="Text Placeholder 4"/>
          <p:cNvSpPr>
            <a:spLocks noGrp="1"/>
          </p:cNvSpPr>
          <p:nvPr>
            <p:ph type="body" sz="quarter" idx="3"/>
          </p:nvPr>
        </p:nvSpPr>
        <p:spPr>
          <a:xfrm>
            <a:off x="4799012" y="1951038"/>
            <a:ext cx="4041775" cy="639762"/>
          </a:xfrm>
        </p:spPr>
        <p:txBody>
          <a:bodyPr>
            <a:noAutofit/>
          </a:bodyPr>
          <a:lstStyle/>
          <a:p>
            <a:pPr algn="ctr"/>
            <a:r>
              <a:rPr lang="en-US" dirty="0" smtClean="0"/>
              <a:t>1 Tim. 4:14; 3:2; Phil. 1:1; Acts 20:17; 20:28; 14:23</a:t>
            </a:r>
            <a:endParaRPr lang="en-US" dirty="0"/>
          </a:p>
        </p:txBody>
      </p:sp>
      <p:sp>
        <p:nvSpPr>
          <p:cNvPr id="6" name="Content Placeholder 5"/>
          <p:cNvSpPr>
            <a:spLocks noGrp="1"/>
          </p:cNvSpPr>
          <p:nvPr>
            <p:ph sz="quarter" idx="4"/>
          </p:nvPr>
        </p:nvSpPr>
        <p:spPr>
          <a:xfrm>
            <a:off x="5105400" y="3810000"/>
            <a:ext cx="3276600" cy="2895600"/>
          </a:xfrm>
          <a:prstGeom prst="ellipse">
            <a:avLst/>
          </a:prstGeom>
        </p:spPr>
        <p:style>
          <a:lnRef idx="3">
            <a:schemeClr val="lt1"/>
          </a:lnRef>
          <a:fillRef idx="1">
            <a:schemeClr val="accent2"/>
          </a:fillRef>
          <a:effectRef idx="1">
            <a:schemeClr val="accent2"/>
          </a:effectRef>
          <a:fontRef idx="minor">
            <a:schemeClr val="lt1"/>
          </a:fontRef>
        </p:style>
        <p:txBody>
          <a:bodyPr anchor="ctr" anchorCtr="0">
            <a:normAutofit/>
          </a:bodyPr>
          <a:lstStyle/>
          <a:p>
            <a:pPr marL="0" indent="0" algn="ctr">
              <a:buNone/>
            </a:pPr>
            <a:r>
              <a:rPr lang="en-US" sz="3200" b="1" dirty="0" smtClean="0"/>
              <a:t>A Local</a:t>
            </a:r>
            <a:endParaRPr lang="en-US" sz="3200" b="1" dirty="0"/>
          </a:p>
          <a:p>
            <a:pPr marL="0" indent="0" algn="ctr">
              <a:buNone/>
            </a:pPr>
            <a:r>
              <a:rPr lang="en-US" sz="3200" b="1" dirty="0" smtClean="0"/>
              <a:t>Church</a:t>
            </a:r>
            <a:endParaRPr lang="en-US" sz="3200" b="1" dirty="0" smtClean="0"/>
          </a:p>
        </p:txBody>
      </p:sp>
      <p:sp>
        <p:nvSpPr>
          <p:cNvPr id="11" name="Rectangle 10"/>
          <p:cNvSpPr/>
          <p:nvPr/>
        </p:nvSpPr>
        <p:spPr>
          <a:xfrm>
            <a:off x="457200" y="5105400"/>
            <a:ext cx="4191000" cy="1371600"/>
          </a:xfrm>
          <a:prstGeom prst="rect">
            <a:avLst/>
          </a:prstGeom>
          <a:no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3581400" y="5342626"/>
            <a:ext cx="1524000" cy="685800"/>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6120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bg/>
                                          </p:spTgt>
                                        </p:tgtEl>
                                        <p:attrNameLst>
                                          <p:attrName>style.visibility</p:attrName>
                                        </p:attrNameLst>
                                      </p:cBhvr>
                                      <p:to>
                                        <p:strVal val="visible"/>
                                      </p:to>
                                    </p:set>
                                    <p:animEffect transition="in" filter="fade">
                                      <p:cBhvr>
                                        <p:cTn id="20" dur="500"/>
                                        <p:tgtEl>
                                          <p:spTgt spid="6">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build="p"/>
      <p:bldP spid="6" grpId="0" build="p" animBg="1"/>
      <p:bldP spid="11"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Striking Against The Revealed Pattern</a:t>
            </a:r>
            <a:endParaRPr lang="en-US" dirty="0"/>
          </a:p>
        </p:txBody>
      </p:sp>
      <p:sp>
        <p:nvSpPr>
          <p:cNvPr id="4" name="Text Placeholder 3"/>
          <p:cNvSpPr>
            <a:spLocks noGrp="1"/>
          </p:cNvSpPr>
          <p:nvPr>
            <p:ph type="body" idx="1"/>
          </p:nvPr>
        </p:nvSpPr>
        <p:spPr/>
        <p:txBody>
          <a:bodyPr/>
          <a:lstStyle/>
          <a:p>
            <a:r>
              <a:rPr lang="en-US" dirty="0" smtClean="0"/>
              <a:t>Gospel Design</a:t>
            </a:r>
            <a:endParaRPr lang="en-US" dirty="0"/>
          </a:p>
        </p:txBody>
      </p:sp>
      <p:sp>
        <p:nvSpPr>
          <p:cNvPr id="3" name="Content Placeholder 2"/>
          <p:cNvSpPr>
            <a:spLocks noGrp="1"/>
          </p:cNvSpPr>
          <p:nvPr>
            <p:ph sz="half" idx="2"/>
          </p:nvPr>
        </p:nvSpPr>
        <p:spPr>
          <a:xfrm>
            <a:off x="457200" y="2174874"/>
            <a:ext cx="4191000" cy="4530725"/>
          </a:xfrm>
        </p:spPr>
        <p:style>
          <a:lnRef idx="3">
            <a:schemeClr val="lt1"/>
          </a:lnRef>
          <a:fillRef idx="1">
            <a:schemeClr val="dk1"/>
          </a:fillRef>
          <a:effectRef idx="1">
            <a:schemeClr val="dk1"/>
          </a:effectRef>
          <a:fontRef idx="minor">
            <a:schemeClr val="lt1"/>
          </a:fontRef>
        </p:style>
        <p:txBody>
          <a:bodyPr>
            <a:normAutofit lnSpcReduction="10000"/>
          </a:bodyPr>
          <a:lstStyle/>
          <a:p>
            <a:r>
              <a:rPr lang="en-US" sz="2800" dirty="0"/>
              <a:t>The worship of the </a:t>
            </a:r>
            <a:r>
              <a:rPr lang="en-US" sz="2800" dirty="0" smtClean="0"/>
              <a:t>church</a:t>
            </a:r>
          </a:p>
          <a:p>
            <a:pPr lvl="1"/>
            <a:r>
              <a:rPr lang="en-US" sz="2400" dirty="0" smtClean="0"/>
              <a:t>Spirit and truth</a:t>
            </a:r>
            <a:endParaRPr lang="en-US" sz="2400" dirty="0"/>
          </a:p>
          <a:p>
            <a:r>
              <a:rPr lang="en-US" sz="2800" dirty="0"/>
              <a:t>The mission of the </a:t>
            </a:r>
            <a:r>
              <a:rPr lang="en-US" sz="2800" dirty="0" smtClean="0"/>
              <a:t>church</a:t>
            </a:r>
          </a:p>
          <a:p>
            <a:pPr lvl="1"/>
            <a:r>
              <a:rPr lang="en-US" sz="2400" dirty="0" smtClean="0"/>
              <a:t>Preach/teach</a:t>
            </a:r>
          </a:p>
          <a:p>
            <a:pPr lvl="1"/>
            <a:r>
              <a:rPr lang="en-US" sz="2400" dirty="0" smtClean="0"/>
              <a:t>Limited benevolence</a:t>
            </a:r>
            <a:endParaRPr lang="en-US" sz="2400" dirty="0"/>
          </a:p>
          <a:p>
            <a:r>
              <a:rPr lang="en-US" sz="2800" dirty="0"/>
              <a:t>The organization of the local </a:t>
            </a:r>
            <a:r>
              <a:rPr lang="en-US" sz="2800" dirty="0" smtClean="0"/>
              <a:t>church</a:t>
            </a:r>
          </a:p>
          <a:p>
            <a:pPr lvl="1"/>
            <a:r>
              <a:rPr lang="en-US" sz="2400" dirty="0" smtClean="0"/>
              <a:t>Elders over local church</a:t>
            </a:r>
            <a:endParaRPr lang="en-US" sz="2400" dirty="0"/>
          </a:p>
        </p:txBody>
      </p:sp>
      <p:sp>
        <p:nvSpPr>
          <p:cNvPr id="5" name="Text Placeholder 4"/>
          <p:cNvSpPr>
            <a:spLocks noGrp="1"/>
          </p:cNvSpPr>
          <p:nvPr>
            <p:ph type="body" sz="quarter" idx="3"/>
          </p:nvPr>
        </p:nvSpPr>
        <p:spPr/>
        <p:txBody>
          <a:bodyPr>
            <a:normAutofit/>
          </a:bodyPr>
          <a:lstStyle/>
          <a:p>
            <a:r>
              <a:rPr lang="en-US" dirty="0" smtClean="0"/>
              <a:t>Man’s Innovations</a:t>
            </a:r>
            <a:endParaRPr lang="en-US" dirty="0"/>
          </a:p>
        </p:txBody>
      </p:sp>
      <p:sp>
        <p:nvSpPr>
          <p:cNvPr id="6" name="Content Placeholder 5"/>
          <p:cNvSpPr>
            <a:spLocks noGrp="1"/>
          </p:cNvSpPr>
          <p:nvPr>
            <p:ph sz="quarter" idx="4"/>
          </p:nvPr>
        </p:nvSpPr>
        <p:spPr>
          <a:xfrm>
            <a:off x="4645025" y="2174875"/>
            <a:ext cx="4041775" cy="4530726"/>
          </a:xfrm>
        </p:spPr>
        <p:style>
          <a:lnRef idx="3">
            <a:schemeClr val="lt1"/>
          </a:lnRef>
          <a:fillRef idx="1">
            <a:schemeClr val="accent2"/>
          </a:fillRef>
          <a:effectRef idx="1">
            <a:schemeClr val="accent2"/>
          </a:effectRef>
          <a:fontRef idx="minor">
            <a:schemeClr val="lt1"/>
          </a:fontRef>
        </p:style>
        <p:txBody>
          <a:bodyPr>
            <a:normAutofit/>
          </a:bodyPr>
          <a:lstStyle/>
          <a:p>
            <a:r>
              <a:rPr lang="en-US" sz="2800" dirty="0" smtClean="0"/>
              <a:t>Denominational Organization</a:t>
            </a:r>
          </a:p>
          <a:p>
            <a:pPr lvl="1"/>
            <a:r>
              <a:rPr lang="en-US" sz="2600" b="1" dirty="0" smtClean="0"/>
              <a:t>Catholic Bishops</a:t>
            </a:r>
          </a:p>
          <a:p>
            <a:pPr lvl="1"/>
            <a:r>
              <a:rPr lang="en-US" sz="2600" b="1" dirty="0" smtClean="0"/>
              <a:t>Mormon </a:t>
            </a:r>
            <a:r>
              <a:rPr lang="en-US" sz="2600" b="1" dirty="0"/>
              <a:t>E</a:t>
            </a:r>
            <a:r>
              <a:rPr lang="en-US" sz="2600" b="1" dirty="0" smtClean="0"/>
              <a:t>lders</a:t>
            </a:r>
          </a:p>
          <a:p>
            <a:pPr lvl="1"/>
            <a:r>
              <a:rPr lang="en-US" sz="2600" b="1" dirty="0" smtClean="0"/>
              <a:t>Protestant Pastors</a:t>
            </a:r>
          </a:p>
        </p:txBody>
      </p:sp>
    </p:spTree>
    <p:extLst>
      <p:ext uri="{BB962C8B-B14F-4D97-AF65-F5344CB8AC3E}">
        <p14:creationId xmlns:p14="http://schemas.microsoft.com/office/powerpoint/2010/main" val="265209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250"/>
                                        <p:tgtEl>
                                          <p:spTgt spid="6">
                                            <p:bg/>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250"/>
                                        <p:tgtEl>
                                          <p:spTgt spid="6">
                                            <p:txEl>
                                              <p:pRg st="1" end="1"/>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250"/>
                                        <p:tgtEl>
                                          <p:spTgt spid="6">
                                            <p:txEl>
                                              <p:pRg st="2" end="2"/>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1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2313" y="1371600"/>
            <a:ext cx="7772400" cy="1362075"/>
          </a:xfrm>
        </p:spPr>
        <p:txBody>
          <a:bodyPr/>
          <a:lstStyle/>
          <a:p>
            <a:pPr algn="ctr"/>
            <a:r>
              <a:rPr lang="en-US" sz="5400" dirty="0" smtClean="0">
                <a:ln>
                  <a:solidFill>
                    <a:sysClr val="windowText" lastClr="000000"/>
                  </a:solidFill>
                </a:ln>
                <a:solidFill>
                  <a:schemeClr val="accent3"/>
                </a:solidFill>
              </a:rPr>
              <a:t>Let Us Call </a:t>
            </a:r>
            <a:r>
              <a:rPr lang="en-US" sz="6000" dirty="0" smtClean="0">
                <a:ln>
                  <a:solidFill>
                    <a:sysClr val="windowText" lastClr="000000"/>
                  </a:solidFill>
                </a:ln>
                <a:solidFill>
                  <a:schemeClr val="accent3"/>
                </a:solidFill>
              </a:rPr>
              <a:t>Bible Things </a:t>
            </a:r>
            <a:r>
              <a:rPr lang="en-US" sz="5400" dirty="0" smtClean="0">
                <a:ln>
                  <a:solidFill>
                    <a:sysClr val="windowText" lastClr="000000"/>
                  </a:solidFill>
                </a:ln>
                <a:solidFill>
                  <a:schemeClr val="accent3"/>
                </a:solidFill>
              </a:rPr>
              <a:t>By </a:t>
            </a:r>
            <a:r>
              <a:rPr lang="en-US" sz="6000" dirty="0" smtClean="0">
                <a:ln>
                  <a:solidFill>
                    <a:sysClr val="windowText" lastClr="000000"/>
                  </a:solidFill>
                </a:ln>
                <a:solidFill>
                  <a:schemeClr val="accent3"/>
                </a:solidFill>
              </a:rPr>
              <a:t>Bible Names </a:t>
            </a:r>
            <a:r>
              <a:rPr lang="en-US" sz="5400" dirty="0" smtClean="0">
                <a:ln>
                  <a:solidFill>
                    <a:sysClr val="windowText" lastClr="000000"/>
                  </a:solidFill>
                </a:ln>
                <a:solidFill>
                  <a:schemeClr val="accent3"/>
                </a:solidFill>
              </a:rPr>
              <a:t>And Do </a:t>
            </a:r>
            <a:r>
              <a:rPr lang="en-US" sz="6000" dirty="0" smtClean="0">
                <a:ln>
                  <a:solidFill>
                    <a:sysClr val="windowText" lastClr="000000"/>
                  </a:solidFill>
                </a:ln>
                <a:solidFill>
                  <a:schemeClr val="accent3"/>
                </a:solidFill>
              </a:rPr>
              <a:t>Bible Things </a:t>
            </a:r>
            <a:r>
              <a:rPr lang="en-US" sz="5400" dirty="0" smtClean="0">
                <a:ln>
                  <a:solidFill>
                    <a:sysClr val="windowText" lastClr="000000"/>
                  </a:solidFill>
                </a:ln>
                <a:solidFill>
                  <a:schemeClr val="accent3"/>
                </a:solidFill>
              </a:rPr>
              <a:t>In </a:t>
            </a:r>
            <a:r>
              <a:rPr lang="en-US" sz="6000" dirty="0" smtClean="0">
                <a:ln>
                  <a:solidFill>
                    <a:sysClr val="windowText" lastClr="000000"/>
                  </a:solidFill>
                </a:ln>
                <a:solidFill>
                  <a:schemeClr val="accent3"/>
                </a:solidFill>
              </a:rPr>
              <a:t>Bible Ways</a:t>
            </a:r>
            <a:endParaRPr lang="en-US" sz="6000" dirty="0">
              <a:ln>
                <a:solidFill>
                  <a:sysClr val="windowText" lastClr="000000"/>
                </a:solidFill>
              </a:ln>
              <a:solidFill>
                <a:schemeClr val="accent3"/>
              </a:solidFill>
            </a:endParaRPr>
          </a:p>
        </p:txBody>
      </p:sp>
      <p:sp>
        <p:nvSpPr>
          <p:cNvPr id="10" name="Text Placeholder 9"/>
          <p:cNvSpPr>
            <a:spLocks noGrp="1"/>
          </p:cNvSpPr>
          <p:nvPr>
            <p:ph type="body" idx="1"/>
          </p:nvPr>
        </p:nvSpPr>
        <p:spPr>
          <a:xfrm>
            <a:off x="1981200" y="457200"/>
            <a:ext cx="6513512" cy="533400"/>
          </a:xfrm>
        </p:spPr>
        <p:txBody>
          <a:bodyPr/>
          <a:lstStyle/>
          <a:p>
            <a:r>
              <a:rPr lang="en-US" dirty="0" smtClean="0"/>
              <a:t>Our Plea For Unity:</a:t>
            </a:r>
            <a:endParaRPr lang="en-US" dirty="0"/>
          </a:p>
        </p:txBody>
      </p:sp>
    </p:spTree>
    <p:extLst>
      <p:ext uri="{BB962C8B-B14F-4D97-AF65-F5344CB8AC3E}">
        <p14:creationId xmlns:p14="http://schemas.microsoft.com/office/powerpoint/2010/main" val="7779305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b="1" dirty="0" smtClean="0"/>
              <a:t>Worship of the Church</a:t>
            </a:r>
          </a:p>
          <a:p>
            <a:pPr marL="857250" lvl="1" indent="-457200">
              <a:buFont typeface="Wingdings" panose="05000000000000000000" pitchFamily="2" charset="2"/>
              <a:buChar char="§"/>
            </a:pPr>
            <a:r>
              <a:rPr lang="en-US" dirty="0" smtClean="0"/>
              <a:t>We should see the </a:t>
            </a:r>
            <a:r>
              <a:rPr lang="en-US" b="1" dirty="0" smtClean="0">
                <a:solidFill>
                  <a:srgbClr val="C00000"/>
                </a:solidFill>
              </a:rPr>
              <a:t>nature</a:t>
            </a:r>
            <a:r>
              <a:rPr lang="en-US" dirty="0" smtClean="0"/>
              <a:t> of the mission of the church by the worship she offers</a:t>
            </a:r>
          </a:p>
          <a:p>
            <a:pPr marL="1257300" lvl="2" indent="-457200">
              <a:spcBef>
                <a:spcPts val="0"/>
              </a:spcBef>
              <a:buFont typeface="Wingdings" panose="05000000000000000000" pitchFamily="2" charset="2"/>
              <a:buChar char="ü"/>
            </a:pPr>
            <a:r>
              <a:rPr lang="en-US" b="1" dirty="0" smtClean="0">
                <a:solidFill>
                  <a:srgbClr val="002060"/>
                </a:solidFill>
              </a:rPr>
              <a:t>Observance of the death of Christ</a:t>
            </a:r>
          </a:p>
          <a:p>
            <a:pPr marL="1257300" lvl="2" indent="-457200">
              <a:spcBef>
                <a:spcPts val="0"/>
              </a:spcBef>
              <a:buFont typeface="Wingdings" panose="05000000000000000000" pitchFamily="2" charset="2"/>
              <a:buChar char="ü"/>
            </a:pPr>
            <a:r>
              <a:rPr lang="en-US" b="1" dirty="0" smtClean="0">
                <a:solidFill>
                  <a:srgbClr val="002060"/>
                </a:solidFill>
              </a:rPr>
              <a:t>Singing spiritual songs which praise and admonish</a:t>
            </a:r>
          </a:p>
          <a:p>
            <a:pPr marL="1257300" lvl="2" indent="-457200">
              <a:spcBef>
                <a:spcPts val="0"/>
              </a:spcBef>
              <a:buFont typeface="Wingdings" panose="05000000000000000000" pitchFamily="2" charset="2"/>
              <a:buChar char="ü"/>
            </a:pPr>
            <a:r>
              <a:rPr lang="en-US" b="1" dirty="0" smtClean="0">
                <a:solidFill>
                  <a:srgbClr val="002060"/>
                </a:solidFill>
              </a:rPr>
              <a:t>Freewill giving</a:t>
            </a:r>
          </a:p>
          <a:p>
            <a:pPr marL="1257300" lvl="2" indent="-457200">
              <a:spcBef>
                <a:spcPts val="0"/>
              </a:spcBef>
              <a:buFont typeface="Wingdings" panose="05000000000000000000" pitchFamily="2" charset="2"/>
              <a:buChar char="ü"/>
            </a:pPr>
            <a:r>
              <a:rPr lang="en-US" b="1" dirty="0" smtClean="0">
                <a:solidFill>
                  <a:srgbClr val="002060"/>
                </a:solidFill>
              </a:rPr>
              <a:t>Prayers</a:t>
            </a:r>
          </a:p>
          <a:p>
            <a:pPr marL="1257300" lvl="2" indent="-457200">
              <a:spcBef>
                <a:spcPts val="0"/>
              </a:spcBef>
              <a:buFont typeface="Wingdings" panose="05000000000000000000" pitchFamily="2" charset="2"/>
              <a:buChar char="ü"/>
            </a:pPr>
            <a:r>
              <a:rPr lang="en-US" b="1" dirty="0" smtClean="0">
                <a:solidFill>
                  <a:srgbClr val="002060"/>
                </a:solidFill>
              </a:rPr>
              <a:t>Preaching</a:t>
            </a:r>
            <a:endParaRPr lang="en-US" b="1" dirty="0">
              <a:solidFill>
                <a:srgbClr val="002060"/>
              </a:solidFill>
            </a:endParaRPr>
          </a:p>
        </p:txBody>
      </p:sp>
      <p:sp>
        <p:nvSpPr>
          <p:cNvPr id="4" name="TextBox 3"/>
          <p:cNvSpPr txBox="1"/>
          <p:nvPr/>
        </p:nvSpPr>
        <p:spPr>
          <a:xfrm>
            <a:off x="3886200" y="3962400"/>
            <a:ext cx="4495800" cy="2133600"/>
          </a:xfrm>
          <a:prstGeom prst="rect">
            <a:avLst/>
          </a:prstGeom>
          <a:noFill/>
        </p:spPr>
        <p:txBody>
          <a:bodyPr wrap="non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rPr>
              <a:t>SPIRITUAL</a:t>
            </a:r>
            <a:endParaRPr lang="en-US"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196645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pPr marL="0" indent="0">
              <a:buNone/>
            </a:pPr>
            <a:r>
              <a:rPr lang="en-US" b="1" dirty="0" smtClean="0"/>
              <a:t>Mission of the Church</a:t>
            </a:r>
          </a:p>
          <a:p>
            <a:pPr marL="857250" lvl="1" indent="-457200">
              <a:buFont typeface="Wingdings" panose="05000000000000000000" pitchFamily="2" charset="2"/>
              <a:buChar char="§"/>
            </a:pPr>
            <a:r>
              <a:rPr lang="en-US" dirty="0" smtClean="0"/>
              <a:t>We should see the </a:t>
            </a:r>
            <a:r>
              <a:rPr lang="en-US" b="1" dirty="0" smtClean="0">
                <a:solidFill>
                  <a:srgbClr val="C00000"/>
                </a:solidFill>
              </a:rPr>
              <a:t>nature</a:t>
            </a:r>
            <a:r>
              <a:rPr lang="en-US" dirty="0" smtClean="0"/>
              <a:t> of the mission of the church by the work she performs</a:t>
            </a:r>
          </a:p>
          <a:p>
            <a:pPr marL="1257300" lvl="2" indent="-457200">
              <a:spcBef>
                <a:spcPts val="0"/>
              </a:spcBef>
              <a:buFont typeface="Wingdings" panose="05000000000000000000" pitchFamily="2" charset="2"/>
              <a:buChar char="ü"/>
            </a:pPr>
            <a:r>
              <a:rPr lang="en-US" b="1" dirty="0">
                <a:solidFill>
                  <a:srgbClr val="002060"/>
                </a:solidFill>
              </a:rPr>
              <a:t>Evangelism</a:t>
            </a:r>
          </a:p>
          <a:p>
            <a:pPr marL="1257300" lvl="2" indent="-457200">
              <a:spcBef>
                <a:spcPts val="0"/>
              </a:spcBef>
              <a:buFont typeface="Wingdings" panose="05000000000000000000" pitchFamily="2" charset="2"/>
              <a:buChar char="ü"/>
            </a:pPr>
            <a:r>
              <a:rPr lang="en-US" b="1" dirty="0">
                <a:solidFill>
                  <a:srgbClr val="002060"/>
                </a:solidFill>
              </a:rPr>
              <a:t>Edification</a:t>
            </a:r>
          </a:p>
          <a:p>
            <a:pPr marL="1257300" lvl="2" indent="-457200">
              <a:spcBef>
                <a:spcPts val="0"/>
              </a:spcBef>
              <a:buFont typeface="Wingdings" panose="05000000000000000000" pitchFamily="2" charset="2"/>
              <a:buChar char="ü"/>
            </a:pPr>
            <a:r>
              <a:rPr lang="en-US" b="1" dirty="0">
                <a:solidFill>
                  <a:srgbClr val="002060"/>
                </a:solidFill>
              </a:rPr>
              <a:t>Benevolence to </a:t>
            </a:r>
            <a:r>
              <a:rPr lang="en-US" b="1" dirty="0" smtClean="0">
                <a:solidFill>
                  <a:srgbClr val="002060"/>
                </a:solidFill>
              </a:rPr>
              <a:t/>
            </a:r>
            <a:br>
              <a:rPr lang="en-US" b="1" dirty="0" smtClean="0">
                <a:solidFill>
                  <a:srgbClr val="002060"/>
                </a:solidFill>
              </a:rPr>
            </a:br>
            <a:r>
              <a:rPr lang="en-US" b="1" dirty="0" smtClean="0">
                <a:solidFill>
                  <a:srgbClr val="002060"/>
                </a:solidFill>
              </a:rPr>
              <a:t>needy </a:t>
            </a:r>
            <a:r>
              <a:rPr lang="en-US" b="1" dirty="0">
                <a:solidFill>
                  <a:srgbClr val="002060"/>
                </a:solidFill>
              </a:rPr>
              <a:t>saints</a:t>
            </a:r>
          </a:p>
        </p:txBody>
      </p:sp>
      <p:sp>
        <p:nvSpPr>
          <p:cNvPr id="5" name="TextBox 4"/>
          <p:cNvSpPr txBox="1"/>
          <p:nvPr/>
        </p:nvSpPr>
        <p:spPr>
          <a:xfrm>
            <a:off x="3886200" y="3962400"/>
            <a:ext cx="4495800" cy="2133600"/>
          </a:xfrm>
          <a:prstGeom prst="rect">
            <a:avLst/>
          </a:prstGeom>
          <a:noFill/>
        </p:spPr>
        <p:txBody>
          <a:bodyPr wrap="non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rPr>
              <a:t>SPIRITUAL</a:t>
            </a:r>
            <a:endParaRPr lang="en-US"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16725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917825"/>
            <a:ext cx="7772400" cy="3178175"/>
          </a:xfrm>
        </p:spPr>
        <p:txBody>
          <a:bodyPr>
            <a:prstTxWarp prst="textChevron">
              <a:avLst/>
            </a:prstTxWarp>
          </a:bodyPr>
          <a:lstStyle/>
          <a:p>
            <a:r>
              <a:rPr lang="en-US" dirty="0" smtClean="0">
                <a:ln>
                  <a:solidFill>
                    <a:sysClr val="windowText" lastClr="000000"/>
                  </a:solidFill>
                </a:ln>
                <a:solidFill>
                  <a:schemeClr val="accent3"/>
                </a:solidFill>
              </a:rPr>
              <a:t>ORGANIZATION</a:t>
            </a:r>
            <a:endParaRPr lang="en-US" dirty="0">
              <a:ln>
                <a:solidFill>
                  <a:sysClr val="windowText" lastClr="000000"/>
                </a:solidFill>
              </a:ln>
              <a:solidFill>
                <a:schemeClr val="accent3"/>
              </a:solidFill>
            </a:endParaRPr>
          </a:p>
        </p:txBody>
      </p:sp>
      <p:sp>
        <p:nvSpPr>
          <p:cNvPr id="5" name="Text Placeholder 4"/>
          <p:cNvSpPr>
            <a:spLocks noGrp="1"/>
          </p:cNvSpPr>
          <p:nvPr>
            <p:ph type="body" idx="1"/>
          </p:nvPr>
        </p:nvSpPr>
        <p:spPr>
          <a:xfrm>
            <a:off x="685800" y="1066800"/>
            <a:ext cx="7772400" cy="1500187"/>
          </a:xfrm>
        </p:spPr>
        <p:txBody>
          <a:bodyPr>
            <a:normAutofit/>
          </a:bodyPr>
          <a:lstStyle/>
          <a:p>
            <a:r>
              <a:rPr lang="en-US" sz="3600" dirty="0" smtClean="0"/>
              <a:t>A Pattern Exists For The </a:t>
            </a:r>
            <a:r>
              <a:rPr lang="en-US" sz="3600" dirty="0" smtClean="0"/>
              <a:t>Church’s</a:t>
            </a:r>
            <a:endParaRPr lang="en-US" sz="3600" dirty="0"/>
          </a:p>
        </p:txBody>
      </p:sp>
    </p:spTree>
    <p:extLst>
      <p:ext uri="{BB962C8B-B14F-4D97-AF65-F5344CB8AC3E}">
        <p14:creationId xmlns:p14="http://schemas.microsoft.com/office/powerpoint/2010/main" val="38281320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teven\Pictures\Pictures\church related clips\Truth.jpg"/>
          <p:cNvPicPr>
            <a:picLocks noChangeAspect="1" noChangeArrowheads="1"/>
          </p:cNvPicPr>
          <p:nvPr/>
        </p:nvPicPr>
        <p:blipFill>
          <a:blip r:embed="rId2">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581400"/>
            <a:ext cx="8229600" cy="3124200"/>
          </a:xfrm>
        </p:spPr>
        <p:style>
          <a:lnRef idx="0">
            <a:schemeClr val="accent5"/>
          </a:lnRef>
          <a:fillRef idx="3">
            <a:schemeClr val="accent5"/>
          </a:fillRef>
          <a:effectRef idx="3">
            <a:schemeClr val="accent5"/>
          </a:effectRef>
          <a:fontRef idx="minor">
            <a:schemeClr val="lt1"/>
          </a:fontRef>
        </p:style>
        <p:txBody>
          <a:bodyPr>
            <a:normAutofit/>
          </a:bodyPr>
          <a:lstStyle/>
          <a:p>
            <a:r>
              <a:rPr lang="en-US" sz="40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Elders/bishops—Rule</a:t>
            </a:r>
          </a:p>
          <a:p>
            <a:pPr lvl="1"/>
            <a:r>
              <a:rPr lang="en-US" sz="36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1 Tim. 3:1-7; 5:17</a:t>
            </a:r>
          </a:p>
          <a:p>
            <a:r>
              <a:rPr lang="en-US" sz="40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Deacons—Serve</a:t>
            </a:r>
          </a:p>
          <a:p>
            <a:pPr lvl="1"/>
            <a:r>
              <a:rPr lang="en-US" sz="36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1 Tim. </a:t>
            </a:r>
            <a:r>
              <a:rPr lang="en-US" sz="36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3:8-13</a:t>
            </a:r>
            <a:endParaRPr lang="en-US" sz="36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4" name="Rectangle 3"/>
          <p:cNvSpPr/>
          <p:nvPr/>
        </p:nvSpPr>
        <p:spPr>
          <a:xfrm>
            <a:off x="793488" y="2490282"/>
            <a:ext cx="7557025" cy="984885"/>
          </a:xfrm>
          <a:prstGeom prst="rect">
            <a:avLst/>
          </a:prstGeom>
        </p:spPr>
        <p:txBody>
          <a:bodyPr wrap="square">
            <a:prstTxWarp prst="textPlain">
              <a:avLst/>
            </a:prstTxWarp>
            <a:spAutoFit/>
          </a:bodyPr>
          <a:lstStyle/>
          <a:p>
            <a:pPr algn="ctr"/>
            <a:r>
              <a:rPr lang="en-US" sz="5800" b="1" cap="all" dirty="0">
                <a:ln w="9000" cmpd="sng">
                  <a:solidFill>
                    <a:srgbClr val="8064A2">
                      <a:shade val="50000"/>
                      <a:satMod val="120000"/>
                    </a:srgb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latin typeface="Aharoni" panose="02010803020104030203" pitchFamily="2" charset="-79"/>
                <a:cs typeface="Aharoni" panose="02010803020104030203" pitchFamily="2" charset="-79"/>
              </a:rPr>
              <a:t>”Leadership”</a:t>
            </a:r>
            <a:endParaRPr lang="en-US" dirty="0"/>
          </a:p>
        </p:txBody>
      </p:sp>
    </p:spTree>
    <p:extLst>
      <p:ext uri="{BB962C8B-B14F-4D97-AF65-F5344CB8AC3E}">
        <p14:creationId xmlns:p14="http://schemas.microsoft.com/office/powerpoint/2010/main" val="409304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teven\Pictures\Pictures\church related clips\Truth.jpg"/>
          <p:cNvPicPr>
            <a:picLocks noChangeAspect="1" noChangeArrowheads="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659833"/>
            <a:ext cx="8229600" cy="3045768"/>
          </a:xfr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pPr>
              <a:buFont typeface="Wingdings" panose="05000000000000000000" pitchFamily="2" charset="2"/>
              <a:buChar char="ü"/>
            </a:pPr>
            <a:r>
              <a:rPr lang="en-US" sz="40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Saints (Phil. 1:1)</a:t>
            </a:r>
          </a:p>
          <a:p>
            <a:pPr lvl="1"/>
            <a:r>
              <a:rPr lang="en-US" sz="32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All Christians are saints (Jude 3)</a:t>
            </a:r>
          </a:p>
          <a:p>
            <a:pPr lvl="1"/>
            <a:r>
              <a:rPr lang="en-US" sz="32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Responsibilities toward:</a:t>
            </a:r>
          </a:p>
          <a:p>
            <a:pPr lvl="2"/>
            <a:r>
              <a:rPr lang="en-US" sz="2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The eldership (Heb. 13:17)</a:t>
            </a:r>
          </a:p>
          <a:p>
            <a:pPr lvl="2"/>
            <a:r>
              <a:rPr lang="en-US" sz="28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E</a:t>
            </a:r>
            <a:r>
              <a:rPr lang="en-US" sz="2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ach other/church (Eph. 4:1-3; 5:21)</a:t>
            </a:r>
          </a:p>
          <a:p>
            <a:pPr lvl="2"/>
            <a:r>
              <a:rPr lang="en-US" sz="28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O</a:t>
            </a:r>
            <a:r>
              <a:rPr lang="en-US" sz="28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utsiders (1 Pet. 3:15; 1 Thess. 4:12)</a:t>
            </a:r>
            <a:endParaRPr lang="en-US" sz="28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4" name="Rectangle 3"/>
          <p:cNvSpPr/>
          <p:nvPr/>
        </p:nvSpPr>
        <p:spPr>
          <a:xfrm>
            <a:off x="793488" y="2519753"/>
            <a:ext cx="7557025" cy="1107996"/>
          </a:xfrm>
          <a:prstGeom prst="rect">
            <a:avLst/>
          </a:prstGeom>
        </p:spPr>
        <p:txBody>
          <a:bodyPr wrap="square">
            <a:prstTxWarp prst="textPlain">
              <a:avLst/>
            </a:prstTxWarp>
            <a:spAutoFit/>
          </a:bodyPr>
          <a:lstStyle/>
          <a:p>
            <a:pPr lvl="0" algn="ctr">
              <a:spcBef>
                <a:spcPct val="20000"/>
              </a:spcBef>
            </a:pPr>
            <a:r>
              <a:rPr lang="en-US" sz="6600" b="1" cap="all" spc="-300" dirty="0">
                <a:ln w="9000" cmpd="sng">
                  <a:solidFill>
                    <a:srgbClr val="8064A2">
                      <a:shade val="50000"/>
                      <a:satMod val="120000"/>
                    </a:srgbClr>
                  </a:solidFill>
                  <a:prstDash val="solid"/>
                </a:ln>
                <a:solidFill>
                  <a:srgbClr val="92D050"/>
                </a:solidFill>
                <a:effectLst>
                  <a:outerShdw blurRad="38100" dist="38100" dir="2700000" algn="tl">
                    <a:srgbClr val="000000">
                      <a:alpha val="43137"/>
                    </a:srgbClr>
                  </a:outerShdw>
                  <a:reflection blurRad="12700" stA="28000" endPos="45000" dist="1000" dir="5400000" sy="-100000" algn="bl" rotWithShape="0"/>
                </a:effectLst>
                <a:latin typeface="Aharoni" panose="02010803020104030203" pitchFamily="2" charset="-79"/>
                <a:cs typeface="Aharoni" panose="02010803020104030203" pitchFamily="2" charset="-79"/>
              </a:rPr>
              <a:t>“</a:t>
            </a:r>
            <a:r>
              <a:rPr lang="en-US" sz="6600" b="1" cap="all" spc="-300" dirty="0" err="1">
                <a:ln w="9000" cmpd="sng">
                  <a:solidFill>
                    <a:srgbClr val="8064A2">
                      <a:shade val="50000"/>
                      <a:satMod val="120000"/>
                    </a:srgbClr>
                  </a:solidFill>
                  <a:prstDash val="solid"/>
                </a:ln>
                <a:solidFill>
                  <a:srgbClr val="92D050"/>
                </a:solidFill>
                <a:effectLst>
                  <a:outerShdw blurRad="38100" dist="38100" dir="2700000" algn="tl">
                    <a:srgbClr val="000000">
                      <a:alpha val="43137"/>
                    </a:srgbClr>
                  </a:outerShdw>
                  <a:reflection blurRad="12700" stA="28000" endPos="45000" dist="1000" dir="5400000" sy="-100000" algn="bl" rotWithShape="0"/>
                </a:effectLst>
                <a:latin typeface="Aharoni" panose="02010803020104030203" pitchFamily="2" charset="-79"/>
                <a:cs typeface="Aharoni" panose="02010803020104030203" pitchFamily="2" charset="-79"/>
              </a:rPr>
              <a:t>Followship</a:t>
            </a:r>
            <a:r>
              <a:rPr lang="en-US" sz="6600" b="1" cap="all" spc="-300" dirty="0">
                <a:ln w="9000" cmpd="sng">
                  <a:solidFill>
                    <a:srgbClr val="8064A2">
                      <a:shade val="50000"/>
                      <a:satMod val="120000"/>
                    </a:srgbClr>
                  </a:solidFill>
                  <a:prstDash val="solid"/>
                </a:ln>
                <a:solidFill>
                  <a:srgbClr val="92D050"/>
                </a:solidFill>
                <a:effectLst>
                  <a:outerShdw blurRad="38100" dist="38100" dir="2700000" algn="tl">
                    <a:srgbClr val="000000">
                      <a:alpha val="43137"/>
                    </a:srgbClr>
                  </a:outerShdw>
                  <a:reflection blurRad="12700" stA="28000" endPos="45000" dist="1000" dir="5400000" sy="-100000" algn="bl" rotWithShape="0"/>
                </a:effectLst>
                <a:latin typeface="Aharoni" panose="02010803020104030203" pitchFamily="2" charset="-79"/>
                <a:cs typeface="Aharoni" panose="02010803020104030203" pitchFamily="2" charset="-79"/>
              </a:rPr>
              <a:t>”</a:t>
            </a:r>
          </a:p>
        </p:txBody>
      </p:sp>
    </p:spTree>
    <p:extLst>
      <p:ext uri="{BB962C8B-B14F-4D97-AF65-F5344CB8AC3E}">
        <p14:creationId xmlns:p14="http://schemas.microsoft.com/office/powerpoint/2010/main" val="2356510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descr="C:\Users\Steven\Pictures\Pictures\church related clips\Truth.jpg"/>
          <p:cNvPicPr>
            <a:picLocks noChangeAspect="1" noChangeArrowheads="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3657600"/>
            <a:ext cx="8229600" cy="3048000"/>
          </a:xfr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a:normAutofit/>
          </a:bodyPr>
          <a:lstStyle/>
          <a:p>
            <a:pPr>
              <a:buFont typeface="Wingdings" panose="05000000000000000000" pitchFamily="2" charset="2"/>
              <a:buChar char="ü"/>
            </a:pPr>
            <a:r>
              <a:rPr lang="en-US" sz="40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Preachers/Teachers</a:t>
            </a:r>
            <a:br>
              <a:rPr lang="en-US" sz="40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en-US"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(Phil. 1:5; 4:15, 16; 1 Tim. 1:3, 4; </a:t>
            </a:r>
            <a:br>
              <a:rPr lang="en-US"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en-US"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2 Tim. 4:2-5;  2:2)</a:t>
            </a:r>
          </a:p>
          <a:p>
            <a:pPr lvl="1"/>
            <a:r>
              <a:rPr lang="en-US"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Ministers “of the word” (Acts 6:4; Jas. 3:1, 2; 1 Pet. 4:11; 1 Cor. 1:21; Rom. 10:13-15)</a:t>
            </a:r>
            <a:endParaRPr lang="en-US"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4" name="Rectangle 3"/>
          <p:cNvSpPr/>
          <p:nvPr/>
        </p:nvSpPr>
        <p:spPr>
          <a:xfrm>
            <a:off x="793488" y="2551837"/>
            <a:ext cx="7557025" cy="923330"/>
          </a:xfrm>
          <a:prstGeom prst="rect">
            <a:avLst/>
          </a:prstGeom>
        </p:spPr>
        <p:txBody>
          <a:bodyPr wrap="square">
            <a:prstTxWarp prst="textPlain">
              <a:avLst/>
            </a:prstTxWarp>
            <a:spAutoFit/>
          </a:bodyPr>
          <a:lstStyle/>
          <a:p>
            <a:pPr lvl="0">
              <a:spcBef>
                <a:spcPct val="20000"/>
              </a:spcBef>
            </a:pPr>
            <a:r>
              <a:rPr lang="en-US" sz="5400" b="1" cap="all" spc="-150" dirty="0">
                <a:ln w="9000" cmpd="sng">
                  <a:solidFill>
                    <a:srgbClr val="8064A2">
                      <a:shade val="50000"/>
                      <a:satMod val="120000"/>
                    </a:srgbClr>
                  </a:solidFill>
                  <a:prstDash val="solid"/>
                </a:ln>
                <a:solidFill>
                  <a:schemeClr val="accent6">
                    <a:lumMod val="75000"/>
                  </a:schemeClr>
                </a:solidFill>
                <a:effectLst>
                  <a:outerShdw blurRad="38100" dist="38100" dir="2700000" algn="tl">
                    <a:srgbClr val="000000">
                      <a:alpha val="43137"/>
                    </a:srgbClr>
                  </a:outerShdw>
                  <a:reflection blurRad="12700" stA="28000" endPos="45000" dist="1000" dir="5400000" sy="-100000" algn="bl" rotWithShape="0"/>
                </a:effectLst>
                <a:latin typeface="Aharoni" panose="02010803020104030203" pitchFamily="2" charset="-79"/>
                <a:cs typeface="Aharoni" panose="02010803020104030203" pitchFamily="2" charset="-79"/>
              </a:rPr>
              <a:t>”Fellowship”</a:t>
            </a:r>
          </a:p>
        </p:txBody>
      </p:sp>
    </p:spTree>
    <p:extLst>
      <p:ext uri="{BB962C8B-B14F-4D97-AF65-F5344CB8AC3E}">
        <p14:creationId xmlns:p14="http://schemas.microsoft.com/office/powerpoint/2010/main" val="34118540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Striking Against The Revealed Pattern</a:t>
            </a:r>
            <a:endParaRPr lang="en-US" dirty="0"/>
          </a:p>
        </p:txBody>
      </p:sp>
      <p:sp>
        <p:nvSpPr>
          <p:cNvPr id="4" name="Text Placeholder 3"/>
          <p:cNvSpPr>
            <a:spLocks noGrp="1"/>
          </p:cNvSpPr>
          <p:nvPr>
            <p:ph type="body" idx="1"/>
          </p:nvPr>
        </p:nvSpPr>
        <p:spPr/>
        <p:txBody>
          <a:bodyPr/>
          <a:lstStyle/>
          <a:p>
            <a:r>
              <a:rPr lang="en-US" dirty="0" smtClean="0"/>
              <a:t>Gospel Design</a:t>
            </a:r>
            <a:endParaRPr lang="en-US" dirty="0"/>
          </a:p>
        </p:txBody>
      </p:sp>
      <p:sp>
        <p:nvSpPr>
          <p:cNvPr id="3" name="Content Placeholder 2"/>
          <p:cNvSpPr>
            <a:spLocks noGrp="1"/>
          </p:cNvSpPr>
          <p:nvPr>
            <p:ph sz="half" idx="2"/>
          </p:nvPr>
        </p:nvSpPr>
        <p:spPr>
          <a:xfrm>
            <a:off x="457200" y="2174874"/>
            <a:ext cx="4191000" cy="4530725"/>
          </a:xfrm>
        </p:spPr>
        <p:style>
          <a:lnRef idx="3">
            <a:schemeClr val="lt1"/>
          </a:lnRef>
          <a:fillRef idx="1">
            <a:schemeClr val="dk1"/>
          </a:fillRef>
          <a:effectRef idx="1">
            <a:schemeClr val="dk1"/>
          </a:effectRef>
          <a:fontRef idx="minor">
            <a:schemeClr val="lt1"/>
          </a:fontRef>
        </p:style>
        <p:txBody>
          <a:bodyPr>
            <a:normAutofit lnSpcReduction="10000"/>
          </a:bodyPr>
          <a:lstStyle/>
          <a:p>
            <a:r>
              <a:rPr lang="en-US" sz="2800" dirty="0"/>
              <a:t>The worship of the </a:t>
            </a:r>
            <a:r>
              <a:rPr lang="en-US" sz="2800" dirty="0" smtClean="0"/>
              <a:t>church</a:t>
            </a:r>
          </a:p>
          <a:p>
            <a:pPr lvl="1"/>
            <a:r>
              <a:rPr lang="en-US" sz="2400" dirty="0" smtClean="0"/>
              <a:t>Spirit and truth</a:t>
            </a:r>
            <a:endParaRPr lang="en-US" sz="2400" dirty="0"/>
          </a:p>
          <a:p>
            <a:r>
              <a:rPr lang="en-US" sz="2800" dirty="0"/>
              <a:t>The mission of the </a:t>
            </a:r>
            <a:r>
              <a:rPr lang="en-US" sz="2800" dirty="0" smtClean="0"/>
              <a:t>church</a:t>
            </a:r>
          </a:p>
          <a:p>
            <a:pPr lvl="1"/>
            <a:r>
              <a:rPr lang="en-US" sz="2400" dirty="0" smtClean="0"/>
              <a:t>Preach/teach</a:t>
            </a:r>
          </a:p>
          <a:p>
            <a:pPr lvl="1"/>
            <a:r>
              <a:rPr lang="en-US" sz="2400" dirty="0" smtClean="0"/>
              <a:t>Limited benevolence</a:t>
            </a:r>
            <a:endParaRPr lang="en-US" sz="2400" dirty="0"/>
          </a:p>
          <a:p>
            <a:r>
              <a:rPr lang="en-US" sz="2800" dirty="0"/>
              <a:t>The organization of the local </a:t>
            </a:r>
            <a:r>
              <a:rPr lang="en-US" sz="2800" dirty="0" smtClean="0"/>
              <a:t>church</a:t>
            </a:r>
          </a:p>
          <a:p>
            <a:pPr lvl="1"/>
            <a:r>
              <a:rPr lang="en-US" sz="2400" dirty="0" smtClean="0"/>
              <a:t>Elders over local church</a:t>
            </a:r>
            <a:endParaRPr lang="en-US" sz="2400" dirty="0"/>
          </a:p>
        </p:txBody>
      </p:sp>
      <p:sp>
        <p:nvSpPr>
          <p:cNvPr id="5" name="Text Placeholder 4"/>
          <p:cNvSpPr>
            <a:spLocks noGrp="1"/>
          </p:cNvSpPr>
          <p:nvPr>
            <p:ph type="body" sz="quarter" idx="3"/>
          </p:nvPr>
        </p:nvSpPr>
        <p:spPr/>
        <p:txBody>
          <a:bodyPr>
            <a:normAutofit/>
          </a:bodyPr>
          <a:lstStyle/>
          <a:p>
            <a:r>
              <a:rPr lang="en-US" dirty="0" smtClean="0"/>
              <a:t>Man’s Innovations</a:t>
            </a:r>
            <a:endParaRPr lang="en-US" dirty="0"/>
          </a:p>
        </p:txBody>
      </p:sp>
      <p:sp>
        <p:nvSpPr>
          <p:cNvPr id="6" name="Content Placeholder 5"/>
          <p:cNvSpPr>
            <a:spLocks noGrp="1"/>
          </p:cNvSpPr>
          <p:nvPr>
            <p:ph sz="quarter" idx="4"/>
          </p:nvPr>
        </p:nvSpPr>
        <p:spPr>
          <a:xfrm>
            <a:off x="4645025" y="2174875"/>
            <a:ext cx="4041775" cy="4530726"/>
          </a:xfrm>
        </p:spPr>
        <p:style>
          <a:lnRef idx="3">
            <a:schemeClr val="lt1"/>
          </a:lnRef>
          <a:fillRef idx="1">
            <a:schemeClr val="accent2"/>
          </a:fillRef>
          <a:effectRef idx="1">
            <a:schemeClr val="accent2"/>
          </a:effectRef>
          <a:fontRef idx="minor">
            <a:schemeClr val="lt1"/>
          </a:fontRef>
        </p:style>
        <p:txBody>
          <a:bodyPr>
            <a:normAutofit/>
          </a:bodyPr>
          <a:lstStyle/>
          <a:p>
            <a:r>
              <a:rPr lang="en-US" sz="2800" dirty="0" smtClean="0"/>
              <a:t>Recreational</a:t>
            </a:r>
          </a:p>
          <a:p>
            <a:pPr lvl="1"/>
            <a:r>
              <a:rPr lang="en-US" sz="2600" b="1" dirty="0" smtClean="0"/>
              <a:t>Instrumental music, gymnasiums, entertainment, youth groups, etc.</a:t>
            </a:r>
          </a:p>
          <a:p>
            <a:r>
              <a:rPr lang="en-US" sz="2800" dirty="0" smtClean="0"/>
              <a:t>Social</a:t>
            </a:r>
          </a:p>
          <a:p>
            <a:pPr lvl="1"/>
            <a:r>
              <a:rPr lang="en-US" sz="2600" b="1" dirty="0" smtClean="0"/>
              <a:t>Day care, schools, counseling centers, disaster relief, medical missions, meals</a:t>
            </a:r>
          </a:p>
        </p:txBody>
      </p:sp>
    </p:spTree>
    <p:extLst>
      <p:ext uri="{BB962C8B-B14F-4D97-AF65-F5344CB8AC3E}">
        <p14:creationId xmlns:p14="http://schemas.microsoft.com/office/powerpoint/2010/main" val="97310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Effect transition="in" filter="fade">
                                      <p:cBhvr>
                                        <p:cTn id="40" dur="500"/>
                                        <p:tgtEl>
                                          <p:spTgt spid="6">
                                            <p:bg/>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500"/>
                                        <p:tgtEl>
                                          <p:spTgt spid="6">
                                            <p:txEl>
                                              <p:pRg st="0" end="0"/>
                                            </p:txEl>
                                          </p:spTgt>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500"/>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500"/>
                                        <p:tgtEl>
                                          <p:spTgt spid="6">
                                            <p:txEl>
                                              <p:pRg st="2" end="2"/>
                                            </p:txEl>
                                          </p:spTgt>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Secularizing The Youth</a:t>
            </a:r>
            <a:endParaRPr lang="en-US" dirty="0"/>
          </a:p>
        </p:txBody>
      </p:sp>
      <p:sp>
        <p:nvSpPr>
          <p:cNvPr id="8" name="Content Placeholder 7"/>
          <p:cNvSpPr>
            <a:spLocks noGrp="1"/>
          </p:cNvSpPr>
          <p:nvPr>
            <p:ph idx="1"/>
          </p:nvPr>
        </p:nvSpPr>
        <p:spPr/>
        <p:txBody>
          <a:bodyPr>
            <a:normAutofit/>
          </a:bodyPr>
          <a:lstStyle/>
          <a:p>
            <a:r>
              <a:rPr lang="en-US" sz="3600" b="1" dirty="0" smtClean="0">
                <a:solidFill>
                  <a:srgbClr val="C00000"/>
                </a:solidFill>
                <a:effectLst>
                  <a:outerShdw blurRad="38100" dist="38100" dir="2700000" algn="tl">
                    <a:srgbClr val="000000">
                      <a:alpha val="43137"/>
                    </a:srgbClr>
                  </a:outerShdw>
                </a:effectLst>
              </a:rPr>
              <a:t>61% of those in their twenties who attended  religious assemblies as a teenager are now spiritually disengaged</a:t>
            </a:r>
          </a:p>
          <a:p>
            <a:r>
              <a:rPr lang="en-US" sz="3600" b="1" dirty="0" smtClean="0">
                <a:solidFill>
                  <a:srgbClr val="C00000"/>
                </a:solidFill>
                <a:effectLst>
                  <a:outerShdw blurRad="38100" dist="38100" dir="2700000" algn="tl">
                    <a:srgbClr val="000000">
                      <a:alpha val="43137"/>
                    </a:srgbClr>
                  </a:outerShdw>
                </a:effectLst>
              </a:rPr>
              <a:t>55% of Americans are concerned with the modern “youth ministry”</a:t>
            </a:r>
          </a:p>
          <a:p>
            <a:pPr marL="0" indent="0" algn="r">
              <a:buNone/>
            </a:pPr>
            <a:r>
              <a:rPr lang="en-US" sz="3600" dirty="0" smtClean="0"/>
              <a:t>—</a:t>
            </a:r>
            <a:r>
              <a:rPr lang="en-US" sz="2800" dirty="0"/>
              <a:t>S</a:t>
            </a:r>
            <a:r>
              <a:rPr lang="en-US" sz="2800" dirty="0" smtClean="0"/>
              <a:t>ource: A George </a:t>
            </a:r>
            <a:r>
              <a:rPr lang="en-US" sz="2800" dirty="0" err="1" smtClean="0"/>
              <a:t>Barna</a:t>
            </a:r>
            <a:r>
              <a:rPr lang="en-US" sz="2800" dirty="0" smtClean="0"/>
              <a:t> study as referred to in </a:t>
            </a:r>
            <a:r>
              <a:rPr lang="en-US" sz="2800" i="1" dirty="0" smtClean="0"/>
              <a:t>The Gospel Teacher</a:t>
            </a:r>
            <a:r>
              <a:rPr lang="en-US" sz="2800" dirty="0" smtClean="0"/>
              <a:t>, Vol. XLIV, NO 49</a:t>
            </a:r>
            <a:endParaRPr lang="en-US" sz="2800" dirty="0"/>
          </a:p>
        </p:txBody>
      </p:sp>
    </p:spTree>
    <p:extLst>
      <p:ext uri="{BB962C8B-B14F-4D97-AF65-F5344CB8AC3E}">
        <p14:creationId xmlns:p14="http://schemas.microsoft.com/office/powerpoint/2010/main" val="13812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6118</TotalTime>
  <Words>616</Words>
  <Application>Microsoft Office PowerPoint</Application>
  <PresentationFormat>On-screen Show (4:3)</PresentationFormat>
  <Paragraphs>112</Paragraphs>
  <Slides>15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Wingdings</vt:lpstr>
      <vt:lpstr>Arial Black</vt:lpstr>
      <vt:lpstr>Aharoni</vt:lpstr>
      <vt:lpstr>Calibri</vt:lpstr>
      <vt:lpstr>Adobe Gothic Std B</vt:lpstr>
      <vt:lpstr>1_Office Theme</vt:lpstr>
      <vt:lpstr>The New Testament IS A PATTERN</vt:lpstr>
      <vt:lpstr>Previously:</vt:lpstr>
      <vt:lpstr>Previously:</vt:lpstr>
      <vt:lpstr>ORGANIZATION</vt:lpstr>
      <vt:lpstr>PowerPoint Presentation</vt:lpstr>
      <vt:lpstr>PowerPoint Presentation</vt:lpstr>
      <vt:lpstr>PowerPoint Presentation</vt:lpstr>
      <vt:lpstr>Striking Against The Revealed Pattern</vt:lpstr>
      <vt:lpstr>Secularizing The Youth</vt:lpstr>
      <vt:lpstr>Adam McManus (spokesman for National Center for Family-Integrated Churches)</vt:lpstr>
      <vt:lpstr>Adam McManus (spokesman for National Center for Family-Integrated Churches)</vt:lpstr>
      <vt:lpstr>Striking Against The Revealed Pattern</vt:lpstr>
      <vt:lpstr>The Revealed PATTERN</vt:lpstr>
      <vt:lpstr>Striking Against The Revealed Pattern</vt:lpstr>
      <vt:lpstr>Let Us Call Bible Things By Bible Names And Do Bible Things In Bible Ways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New Testament A PATTERN?</dc:title>
  <dc:creator>Steven J. Wallace</dc:creator>
  <cp:lastModifiedBy>Steven J. Wallace</cp:lastModifiedBy>
  <cp:revision>188</cp:revision>
  <dcterms:created xsi:type="dcterms:W3CDTF">2014-04-01T21:11:41Z</dcterms:created>
  <dcterms:modified xsi:type="dcterms:W3CDTF">2014-11-14T22:27:49Z</dcterms:modified>
</cp:coreProperties>
</file>